
<file path=[Content_Types].xml><?xml version="1.0" encoding="utf-8"?>
<Types xmlns="http://schemas.openxmlformats.org/package/2006/content-types">
  <Default Extension="bin" ContentType="audio/unknown"/>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57" r:id="rId3"/>
    <p:sldId id="259" r:id="rId4"/>
    <p:sldId id="262" r:id="rId5"/>
    <p:sldId id="258" r:id="rId6"/>
    <p:sldId id="260" r:id="rId7"/>
    <p:sldId id="266" r:id="rId8"/>
    <p:sldId id="261" r:id="rId9"/>
    <p:sldId id="263" r:id="rId10"/>
    <p:sldId id="278" r:id="rId11"/>
    <p:sldId id="264" r:id="rId12"/>
    <p:sldId id="265" r:id="rId13"/>
    <p:sldId id="267" r:id="rId14"/>
    <p:sldId id="273" r:id="rId15"/>
    <p:sldId id="268" r:id="rId16"/>
    <p:sldId id="269" r:id="rId17"/>
    <p:sldId id="270" r:id="rId18"/>
    <p:sldId id="271" r:id="rId19"/>
    <p:sldId id="272" r:id="rId20"/>
    <p:sldId id="274" r:id="rId21"/>
    <p:sldId id="279" r:id="rId22"/>
    <p:sldId id="280" r:id="rId23"/>
    <p:sldId id="281" r:id="rId24"/>
    <p:sldId id="275" r:id="rId25"/>
    <p:sldId id="27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commentAuthors" Target="commentAuthor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notesMaster" Target="notesMasters/notesMaster1.xml" /><Relationship Id="rId30" Type="http://schemas.openxmlformats.org/officeDocument/2006/relationships/viewProps" Target="viewProps.xml" /></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4-27T11:30:20.302" idx="1">
    <p:pos x="5453" y="1037"/>
    <p:text/>
  </p:cm>
  <p:cm authorId="0" dt="2020-04-27T11:30:20.940" idx="2">
    <p:pos x="5549" y="1133"/>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DD4A32-1A83-470C-8D71-3EDFF217EE12}" type="datetimeFigureOut">
              <a:rPr lang="en-US" smtClean="0"/>
              <a:pPr/>
              <a:t>5/4/2020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9EA7FA-20A1-411C-86CC-F08C83E1340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bin" /></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bin" /></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bin" /></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bin" /></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bin" /></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bin" /></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bin" /></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bin" /></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bin" /></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bin" /></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audio" Target="../media/audio1.bin"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07380D-D42C-4B04-9359-77EAF5353F97}" type="datetime1">
              <a:rPr lang="en-US" smtClean="0"/>
              <a:pPr/>
              <a:t>5/4/2020</a:t>
            </a:fld>
            <a:endParaRPr lang="en-US"/>
          </a:p>
        </p:txBody>
      </p:sp>
      <p:sp>
        <p:nvSpPr>
          <p:cNvPr id="5" name="Footer Placeholder 4"/>
          <p:cNvSpPr>
            <a:spLocks noGrp="1"/>
          </p:cNvSpPr>
          <p:nvPr>
            <p:ph type="ftr" sz="quarter" idx="11"/>
          </p:nvPr>
        </p:nvSpPr>
        <p:spPr/>
        <p:txBody>
          <a:bodyPr/>
          <a:lstStyle/>
          <a:p>
            <a:r>
              <a:rPr lang="en-US"/>
              <a:t>https://mmdsscientific.com</a:t>
            </a:r>
          </a:p>
        </p:txBody>
      </p:sp>
      <p:sp>
        <p:nvSpPr>
          <p:cNvPr id="6" name="Slide Number Placeholder 5"/>
          <p:cNvSpPr>
            <a:spLocks noGrp="1"/>
          </p:cNvSpPr>
          <p:nvPr>
            <p:ph type="sldNum" sz="quarter" idx="12"/>
          </p:nvPr>
        </p:nvSpPr>
        <p:spPr/>
        <p:txBody>
          <a:bodyPr/>
          <a:lstStyle/>
          <a:p>
            <a:fld id="{5B931AC1-5A79-46B6-875C-B6929033F4E1}" type="slidenum">
              <a:rPr lang="en-US" smtClean="0"/>
              <a:pPr/>
              <a:t>‹#›</a:t>
            </a:fld>
            <a:endParaRPr lang="en-US"/>
          </a:p>
        </p:txBody>
      </p:sp>
    </p:spTree>
  </p:cSld>
  <p:clrMapOvr>
    <a:masterClrMapping/>
  </p:clrMapOvr>
  <p:transition advClick="0" advTm="6661">
    <p:wipe dir="d"/>
    <p:sndAc>
      <p:stSnd>
        <p:snd r:embed="rId1" name="wind.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6D859C-D2F0-457E-9A27-678564A644AC}" type="datetime1">
              <a:rPr lang="en-US" smtClean="0"/>
              <a:pPr/>
              <a:t>5/4/2020</a:t>
            </a:fld>
            <a:endParaRPr lang="en-US"/>
          </a:p>
        </p:txBody>
      </p:sp>
      <p:sp>
        <p:nvSpPr>
          <p:cNvPr id="5" name="Footer Placeholder 4"/>
          <p:cNvSpPr>
            <a:spLocks noGrp="1"/>
          </p:cNvSpPr>
          <p:nvPr>
            <p:ph type="ftr" sz="quarter" idx="11"/>
          </p:nvPr>
        </p:nvSpPr>
        <p:spPr/>
        <p:txBody>
          <a:bodyPr/>
          <a:lstStyle/>
          <a:p>
            <a:r>
              <a:rPr lang="en-US"/>
              <a:t>https://mmdsscientific.com</a:t>
            </a:r>
          </a:p>
        </p:txBody>
      </p:sp>
      <p:sp>
        <p:nvSpPr>
          <p:cNvPr id="6" name="Slide Number Placeholder 5"/>
          <p:cNvSpPr>
            <a:spLocks noGrp="1"/>
          </p:cNvSpPr>
          <p:nvPr>
            <p:ph type="sldNum" sz="quarter" idx="12"/>
          </p:nvPr>
        </p:nvSpPr>
        <p:spPr/>
        <p:txBody>
          <a:bodyPr/>
          <a:lstStyle/>
          <a:p>
            <a:fld id="{5B931AC1-5A79-46B6-875C-B6929033F4E1}" type="slidenum">
              <a:rPr lang="en-US" smtClean="0"/>
              <a:pPr/>
              <a:t>‹#›</a:t>
            </a:fld>
            <a:endParaRPr lang="en-US"/>
          </a:p>
        </p:txBody>
      </p:sp>
    </p:spTree>
  </p:cSld>
  <p:clrMapOvr>
    <a:masterClrMapping/>
  </p:clrMapOvr>
  <p:transition advClick="0" advTm="6661">
    <p:wipe dir="d"/>
    <p:sndAc>
      <p:stSnd>
        <p:snd r:embed="rId1" name="wind.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287520-806C-4529-93CD-226369D2CABC}" type="datetime1">
              <a:rPr lang="en-US" smtClean="0"/>
              <a:pPr/>
              <a:t>5/4/2020</a:t>
            </a:fld>
            <a:endParaRPr lang="en-US"/>
          </a:p>
        </p:txBody>
      </p:sp>
      <p:sp>
        <p:nvSpPr>
          <p:cNvPr id="5" name="Footer Placeholder 4"/>
          <p:cNvSpPr>
            <a:spLocks noGrp="1"/>
          </p:cNvSpPr>
          <p:nvPr>
            <p:ph type="ftr" sz="quarter" idx="11"/>
          </p:nvPr>
        </p:nvSpPr>
        <p:spPr/>
        <p:txBody>
          <a:bodyPr/>
          <a:lstStyle/>
          <a:p>
            <a:r>
              <a:rPr lang="en-US"/>
              <a:t>https://mmdsscientific.com</a:t>
            </a:r>
          </a:p>
        </p:txBody>
      </p:sp>
      <p:sp>
        <p:nvSpPr>
          <p:cNvPr id="6" name="Slide Number Placeholder 5"/>
          <p:cNvSpPr>
            <a:spLocks noGrp="1"/>
          </p:cNvSpPr>
          <p:nvPr>
            <p:ph type="sldNum" sz="quarter" idx="12"/>
          </p:nvPr>
        </p:nvSpPr>
        <p:spPr/>
        <p:txBody>
          <a:bodyPr/>
          <a:lstStyle/>
          <a:p>
            <a:fld id="{5B931AC1-5A79-46B6-875C-B6929033F4E1}" type="slidenum">
              <a:rPr lang="en-US" smtClean="0"/>
              <a:pPr/>
              <a:t>‹#›</a:t>
            </a:fld>
            <a:endParaRPr lang="en-US"/>
          </a:p>
        </p:txBody>
      </p:sp>
    </p:spTree>
  </p:cSld>
  <p:clrMapOvr>
    <a:masterClrMapping/>
  </p:clrMapOvr>
  <p:transition advClick="0" advTm="6661">
    <p:wipe dir="d"/>
    <p:sndAc>
      <p:stSnd>
        <p:snd r:embed="rId1" name="wind.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C124AA-5B9F-49BA-8450-DEA40EB0962C}" type="datetime1">
              <a:rPr lang="en-US" smtClean="0"/>
              <a:pPr/>
              <a:t>5/4/2020</a:t>
            </a:fld>
            <a:endParaRPr lang="en-US"/>
          </a:p>
        </p:txBody>
      </p:sp>
      <p:sp>
        <p:nvSpPr>
          <p:cNvPr id="5" name="Footer Placeholder 4"/>
          <p:cNvSpPr>
            <a:spLocks noGrp="1"/>
          </p:cNvSpPr>
          <p:nvPr>
            <p:ph type="ftr" sz="quarter" idx="11"/>
          </p:nvPr>
        </p:nvSpPr>
        <p:spPr/>
        <p:txBody>
          <a:bodyPr/>
          <a:lstStyle/>
          <a:p>
            <a:r>
              <a:rPr lang="en-US"/>
              <a:t>https://mmdsscientific.com</a:t>
            </a:r>
          </a:p>
        </p:txBody>
      </p:sp>
      <p:sp>
        <p:nvSpPr>
          <p:cNvPr id="6" name="Slide Number Placeholder 5"/>
          <p:cNvSpPr>
            <a:spLocks noGrp="1"/>
          </p:cNvSpPr>
          <p:nvPr>
            <p:ph type="sldNum" sz="quarter" idx="12"/>
          </p:nvPr>
        </p:nvSpPr>
        <p:spPr/>
        <p:txBody>
          <a:bodyPr/>
          <a:lstStyle/>
          <a:p>
            <a:fld id="{5B931AC1-5A79-46B6-875C-B6929033F4E1}" type="slidenum">
              <a:rPr lang="en-US" smtClean="0"/>
              <a:pPr/>
              <a:t>‹#›</a:t>
            </a:fld>
            <a:endParaRPr lang="en-US"/>
          </a:p>
        </p:txBody>
      </p:sp>
    </p:spTree>
  </p:cSld>
  <p:clrMapOvr>
    <a:masterClrMapping/>
  </p:clrMapOvr>
  <p:transition advClick="0" advTm="6661">
    <p:wipe dir="d"/>
    <p:sndAc>
      <p:stSnd>
        <p:snd r:embed="rId1" name="wind.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3A8BBA-2F0B-4EDB-9047-C4A8822F69EC}" type="datetime1">
              <a:rPr lang="en-US" smtClean="0"/>
              <a:pPr/>
              <a:t>5/4/2020</a:t>
            </a:fld>
            <a:endParaRPr lang="en-US"/>
          </a:p>
        </p:txBody>
      </p:sp>
      <p:sp>
        <p:nvSpPr>
          <p:cNvPr id="5" name="Footer Placeholder 4"/>
          <p:cNvSpPr>
            <a:spLocks noGrp="1"/>
          </p:cNvSpPr>
          <p:nvPr>
            <p:ph type="ftr" sz="quarter" idx="11"/>
          </p:nvPr>
        </p:nvSpPr>
        <p:spPr/>
        <p:txBody>
          <a:bodyPr/>
          <a:lstStyle/>
          <a:p>
            <a:r>
              <a:rPr lang="en-US"/>
              <a:t>https://mmdsscientific.com</a:t>
            </a:r>
          </a:p>
        </p:txBody>
      </p:sp>
      <p:sp>
        <p:nvSpPr>
          <p:cNvPr id="6" name="Slide Number Placeholder 5"/>
          <p:cNvSpPr>
            <a:spLocks noGrp="1"/>
          </p:cNvSpPr>
          <p:nvPr>
            <p:ph type="sldNum" sz="quarter" idx="12"/>
          </p:nvPr>
        </p:nvSpPr>
        <p:spPr/>
        <p:txBody>
          <a:bodyPr/>
          <a:lstStyle/>
          <a:p>
            <a:fld id="{5B931AC1-5A79-46B6-875C-B6929033F4E1}" type="slidenum">
              <a:rPr lang="en-US" smtClean="0"/>
              <a:pPr/>
              <a:t>‹#›</a:t>
            </a:fld>
            <a:endParaRPr lang="en-US"/>
          </a:p>
        </p:txBody>
      </p:sp>
    </p:spTree>
  </p:cSld>
  <p:clrMapOvr>
    <a:masterClrMapping/>
  </p:clrMapOvr>
  <p:transition advClick="0" advTm="6661">
    <p:wipe dir="d"/>
    <p:sndAc>
      <p:stSnd>
        <p:snd r:embed="rId1" name="wind.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D35BF7-39EC-4C07-8806-E1A203532283}" type="datetime1">
              <a:rPr lang="en-US" smtClean="0"/>
              <a:pPr/>
              <a:t>5/4/2020</a:t>
            </a:fld>
            <a:endParaRPr lang="en-US"/>
          </a:p>
        </p:txBody>
      </p:sp>
      <p:sp>
        <p:nvSpPr>
          <p:cNvPr id="6" name="Footer Placeholder 5"/>
          <p:cNvSpPr>
            <a:spLocks noGrp="1"/>
          </p:cNvSpPr>
          <p:nvPr>
            <p:ph type="ftr" sz="quarter" idx="11"/>
          </p:nvPr>
        </p:nvSpPr>
        <p:spPr/>
        <p:txBody>
          <a:bodyPr/>
          <a:lstStyle/>
          <a:p>
            <a:r>
              <a:rPr lang="en-US"/>
              <a:t>https://mmdsscientific.com</a:t>
            </a:r>
          </a:p>
        </p:txBody>
      </p:sp>
      <p:sp>
        <p:nvSpPr>
          <p:cNvPr id="7" name="Slide Number Placeholder 6"/>
          <p:cNvSpPr>
            <a:spLocks noGrp="1"/>
          </p:cNvSpPr>
          <p:nvPr>
            <p:ph type="sldNum" sz="quarter" idx="12"/>
          </p:nvPr>
        </p:nvSpPr>
        <p:spPr/>
        <p:txBody>
          <a:bodyPr/>
          <a:lstStyle/>
          <a:p>
            <a:fld id="{5B931AC1-5A79-46B6-875C-B6929033F4E1}" type="slidenum">
              <a:rPr lang="en-US" smtClean="0"/>
              <a:pPr/>
              <a:t>‹#›</a:t>
            </a:fld>
            <a:endParaRPr lang="en-US"/>
          </a:p>
        </p:txBody>
      </p:sp>
    </p:spTree>
  </p:cSld>
  <p:clrMapOvr>
    <a:masterClrMapping/>
  </p:clrMapOvr>
  <p:transition advClick="0" advTm="6661">
    <p:wipe dir="d"/>
    <p:sndAc>
      <p:stSnd>
        <p:snd r:embed="rId1" name="wind.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DDAFE9-F85B-4F33-A79C-A62CD84AA503}" type="datetime1">
              <a:rPr lang="en-US" smtClean="0"/>
              <a:pPr/>
              <a:t>5/4/2020</a:t>
            </a:fld>
            <a:endParaRPr lang="en-US"/>
          </a:p>
        </p:txBody>
      </p:sp>
      <p:sp>
        <p:nvSpPr>
          <p:cNvPr id="8" name="Footer Placeholder 7"/>
          <p:cNvSpPr>
            <a:spLocks noGrp="1"/>
          </p:cNvSpPr>
          <p:nvPr>
            <p:ph type="ftr" sz="quarter" idx="11"/>
          </p:nvPr>
        </p:nvSpPr>
        <p:spPr/>
        <p:txBody>
          <a:bodyPr/>
          <a:lstStyle/>
          <a:p>
            <a:r>
              <a:rPr lang="en-US"/>
              <a:t>https://mmdsscientific.com</a:t>
            </a:r>
          </a:p>
        </p:txBody>
      </p:sp>
      <p:sp>
        <p:nvSpPr>
          <p:cNvPr id="9" name="Slide Number Placeholder 8"/>
          <p:cNvSpPr>
            <a:spLocks noGrp="1"/>
          </p:cNvSpPr>
          <p:nvPr>
            <p:ph type="sldNum" sz="quarter" idx="12"/>
          </p:nvPr>
        </p:nvSpPr>
        <p:spPr/>
        <p:txBody>
          <a:bodyPr/>
          <a:lstStyle/>
          <a:p>
            <a:fld id="{5B931AC1-5A79-46B6-875C-B6929033F4E1}" type="slidenum">
              <a:rPr lang="en-US" smtClean="0"/>
              <a:pPr/>
              <a:t>‹#›</a:t>
            </a:fld>
            <a:endParaRPr lang="en-US"/>
          </a:p>
        </p:txBody>
      </p:sp>
    </p:spTree>
  </p:cSld>
  <p:clrMapOvr>
    <a:masterClrMapping/>
  </p:clrMapOvr>
  <p:transition advClick="0" advTm="6661">
    <p:wipe dir="d"/>
    <p:sndAc>
      <p:stSnd>
        <p:snd r:embed="rId1" name="wind.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58FB6A2-990C-4312-AF5D-16DC2574EFA3}" type="datetime1">
              <a:rPr lang="en-US" smtClean="0"/>
              <a:pPr/>
              <a:t>5/4/2020</a:t>
            </a:fld>
            <a:endParaRPr lang="en-US"/>
          </a:p>
        </p:txBody>
      </p:sp>
      <p:sp>
        <p:nvSpPr>
          <p:cNvPr id="4" name="Footer Placeholder 3"/>
          <p:cNvSpPr>
            <a:spLocks noGrp="1"/>
          </p:cNvSpPr>
          <p:nvPr>
            <p:ph type="ftr" sz="quarter" idx="11"/>
          </p:nvPr>
        </p:nvSpPr>
        <p:spPr/>
        <p:txBody>
          <a:bodyPr/>
          <a:lstStyle/>
          <a:p>
            <a:r>
              <a:rPr lang="en-US"/>
              <a:t>https://mmdsscientific.com</a:t>
            </a:r>
          </a:p>
        </p:txBody>
      </p:sp>
      <p:sp>
        <p:nvSpPr>
          <p:cNvPr id="5" name="Slide Number Placeholder 4"/>
          <p:cNvSpPr>
            <a:spLocks noGrp="1"/>
          </p:cNvSpPr>
          <p:nvPr>
            <p:ph type="sldNum" sz="quarter" idx="12"/>
          </p:nvPr>
        </p:nvSpPr>
        <p:spPr/>
        <p:txBody>
          <a:bodyPr/>
          <a:lstStyle/>
          <a:p>
            <a:fld id="{5B931AC1-5A79-46B6-875C-B6929033F4E1}" type="slidenum">
              <a:rPr lang="en-US" smtClean="0"/>
              <a:pPr/>
              <a:t>‹#›</a:t>
            </a:fld>
            <a:endParaRPr lang="en-US"/>
          </a:p>
        </p:txBody>
      </p:sp>
    </p:spTree>
  </p:cSld>
  <p:clrMapOvr>
    <a:masterClrMapping/>
  </p:clrMapOvr>
  <p:transition advClick="0" advTm="6661">
    <p:wipe dir="d"/>
    <p:sndAc>
      <p:stSnd>
        <p:snd r:embed="rId1" name="wind.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B517AE-55E2-4AA9-8F13-9E959D507D7A}" type="datetime1">
              <a:rPr lang="en-US" smtClean="0"/>
              <a:pPr/>
              <a:t>5/4/2020</a:t>
            </a:fld>
            <a:endParaRPr lang="en-US"/>
          </a:p>
        </p:txBody>
      </p:sp>
      <p:sp>
        <p:nvSpPr>
          <p:cNvPr id="3" name="Footer Placeholder 2"/>
          <p:cNvSpPr>
            <a:spLocks noGrp="1"/>
          </p:cNvSpPr>
          <p:nvPr>
            <p:ph type="ftr" sz="quarter" idx="11"/>
          </p:nvPr>
        </p:nvSpPr>
        <p:spPr/>
        <p:txBody>
          <a:bodyPr/>
          <a:lstStyle/>
          <a:p>
            <a:r>
              <a:rPr lang="en-US"/>
              <a:t>https://mmdsscientific.com</a:t>
            </a:r>
          </a:p>
        </p:txBody>
      </p:sp>
      <p:sp>
        <p:nvSpPr>
          <p:cNvPr id="4" name="Slide Number Placeholder 3"/>
          <p:cNvSpPr>
            <a:spLocks noGrp="1"/>
          </p:cNvSpPr>
          <p:nvPr>
            <p:ph type="sldNum" sz="quarter" idx="12"/>
          </p:nvPr>
        </p:nvSpPr>
        <p:spPr/>
        <p:txBody>
          <a:bodyPr/>
          <a:lstStyle/>
          <a:p>
            <a:fld id="{5B931AC1-5A79-46B6-875C-B6929033F4E1}" type="slidenum">
              <a:rPr lang="en-US" smtClean="0"/>
              <a:pPr/>
              <a:t>‹#›</a:t>
            </a:fld>
            <a:endParaRPr lang="en-US"/>
          </a:p>
        </p:txBody>
      </p:sp>
    </p:spTree>
  </p:cSld>
  <p:clrMapOvr>
    <a:masterClrMapping/>
  </p:clrMapOvr>
  <p:transition advClick="0" advTm="6661">
    <p:wipe dir="d"/>
    <p:sndAc>
      <p:stSnd>
        <p:snd r:embed="rId1" name="wind.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BD99FA-AFCB-4EEC-8C07-E197E106347B}" type="datetime1">
              <a:rPr lang="en-US" smtClean="0"/>
              <a:pPr/>
              <a:t>5/4/2020</a:t>
            </a:fld>
            <a:endParaRPr lang="en-US"/>
          </a:p>
        </p:txBody>
      </p:sp>
      <p:sp>
        <p:nvSpPr>
          <p:cNvPr id="6" name="Footer Placeholder 5"/>
          <p:cNvSpPr>
            <a:spLocks noGrp="1"/>
          </p:cNvSpPr>
          <p:nvPr>
            <p:ph type="ftr" sz="quarter" idx="11"/>
          </p:nvPr>
        </p:nvSpPr>
        <p:spPr/>
        <p:txBody>
          <a:bodyPr/>
          <a:lstStyle/>
          <a:p>
            <a:r>
              <a:rPr lang="en-US"/>
              <a:t>https://mmdsscientific.com</a:t>
            </a:r>
          </a:p>
        </p:txBody>
      </p:sp>
      <p:sp>
        <p:nvSpPr>
          <p:cNvPr id="7" name="Slide Number Placeholder 6"/>
          <p:cNvSpPr>
            <a:spLocks noGrp="1"/>
          </p:cNvSpPr>
          <p:nvPr>
            <p:ph type="sldNum" sz="quarter" idx="12"/>
          </p:nvPr>
        </p:nvSpPr>
        <p:spPr/>
        <p:txBody>
          <a:bodyPr/>
          <a:lstStyle/>
          <a:p>
            <a:fld id="{5B931AC1-5A79-46B6-875C-B6929033F4E1}" type="slidenum">
              <a:rPr lang="en-US" smtClean="0"/>
              <a:pPr/>
              <a:t>‹#›</a:t>
            </a:fld>
            <a:endParaRPr lang="en-US"/>
          </a:p>
        </p:txBody>
      </p:sp>
    </p:spTree>
  </p:cSld>
  <p:clrMapOvr>
    <a:masterClrMapping/>
  </p:clrMapOvr>
  <p:transition advClick="0" advTm="6661">
    <p:wipe dir="d"/>
    <p:sndAc>
      <p:stSnd>
        <p:snd r:embed="rId1" name="wind.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433E27-E98E-4C13-AE54-8519B7F0EE9C}" type="datetime1">
              <a:rPr lang="en-US" smtClean="0"/>
              <a:pPr/>
              <a:t>5/4/2020</a:t>
            </a:fld>
            <a:endParaRPr lang="en-US"/>
          </a:p>
        </p:txBody>
      </p:sp>
      <p:sp>
        <p:nvSpPr>
          <p:cNvPr id="6" name="Footer Placeholder 5"/>
          <p:cNvSpPr>
            <a:spLocks noGrp="1"/>
          </p:cNvSpPr>
          <p:nvPr>
            <p:ph type="ftr" sz="quarter" idx="11"/>
          </p:nvPr>
        </p:nvSpPr>
        <p:spPr/>
        <p:txBody>
          <a:bodyPr/>
          <a:lstStyle/>
          <a:p>
            <a:r>
              <a:rPr lang="en-US"/>
              <a:t>https://mmdsscientific.com</a:t>
            </a:r>
          </a:p>
        </p:txBody>
      </p:sp>
      <p:sp>
        <p:nvSpPr>
          <p:cNvPr id="7" name="Slide Number Placeholder 6"/>
          <p:cNvSpPr>
            <a:spLocks noGrp="1"/>
          </p:cNvSpPr>
          <p:nvPr>
            <p:ph type="sldNum" sz="quarter" idx="12"/>
          </p:nvPr>
        </p:nvSpPr>
        <p:spPr/>
        <p:txBody>
          <a:bodyPr/>
          <a:lstStyle/>
          <a:p>
            <a:fld id="{5B931AC1-5A79-46B6-875C-B6929033F4E1}" type="slidenum">
              <a:rPr lang="en-US" smtClean="0"/>
              <a:pPr/>
              <a:t>‹#›</a:t>
            </a:fld>
            <a:endParaRPr lang="en-US"/>
          </a:p>
        </p:txBody>
      </p:sp>
    </p:spTree>
  </p:cSld>
  <p:clrMapOvr>
    <a:masterClrMapping/>
  </p:clrMapOvr>
  <p:transition advClick="0" advTm="6661">
    <p:wipe dir="d"/>
    <p:sndAc>
      <p:stSnd>
        <p:snd r:embed="rId1" name="wind.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audio" Target="../media/audio1.bin"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78986-D22F-4276-AF1A-88BDCF60EDE9}" type="datetime1">
              <a:rPr lang="en-US" smtClean="0"/>
              <a:pPr/>
              <a:t>5/4/2020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https://mmdsscientific.com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31AC1-5A79-46B6-875C-B6929033F4E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advClick="0" advTm="6661">
    <p:wipe dir="d"/>
    <p:sndAc>
      <p:stSnd>
        <p:snd r:embed="rId13" name="wind.wav"/>
      </p:stSnd>
    </p:sndAc>
  </p:transition>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hponline.co.uk/asia/coronavirus-advice-for-employers/" TargetMode="External" /><Relationship Id="rId2" Type="http://schemas.openxmlformats.org/officeDocument/2006/relationships/audio" Target="../media/audio1.bin"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audio" Target="../media/audio1.bin" /><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audio" Target="../media/audio1.bin" /><Relationship Id="rId1" Type="http://schemas.openxmlformats.org/officeDocument/2006/relationships/slideLayout" Target="../slideLayouts/slideLayout2.xml" /><Relationship Id="rId4" Type="http://schemas.openxmlformats.org/officeDocument/2006/relationships/image" Target="../media/image4.jpeg" /></Relationships>
</file>

<file path=ppt/slides/_rels/slide19.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3" Type="http://schemas.openxmlformats.org/officeDocument/2006/relationships/image" Target="../media/image6.jpeg" /><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3" Type="http://schemas.openxmlformats.org/officeDocument/2006/relationships/image" Target="../media/image7.jpeg" /><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audio" Target="../media/audio1.bin" /><Relationship Id="rId1" Type="http://schemas.openxmlformats.org/officeDocument/2006/relationships/slideLayout" Target="../slideLayouts/slideLayout2.xml" /><Relationship Id="rId4" Type="http://schemas.openxmlformats.org/officeDocument/2006/relationships/image" Target="../media/image9.jpeg" /></Relationships>
</file>

<file path=ppt/slides/_rels/slide23.xml.rels><?xml version="1.0" encoding="UTF-8" standalone="yes"?>
<Relationships xmlns="http://schemas.openxmlformats.org/package/2006/relationships"><Relationship Id="rId3" Type="http://schemas.openxmlformats.org/officeDocument/2006/relationships/image" Target="../media/image10.jpeg" /><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3" Type="http://schemas.openxmlformats.org/officeDocument/2006/relationships/image" Target="../media/image11.jpeg" /><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8" Type="http://schemas.openxmlformats.org/officeDocument/2006/relationships/hyperlink" Target="https://www.uvex-safety.com/en/products/protective-clothing-and-workwear/7291/uvex-4b-chemical-protection-suit/" TargetMode="External" /><Relationship Id="rId3" Type="http://schemas.openxmlformats.org/officeDocument/2006/relationships/hyperlink" Target="https://www.who.int/medical_devices/WHO_coverall_comparison_table.pdf?ua=1" TargetMode="External" /><Relationship Id="rId7" Type="http://schemas.openxmlformats.org/officeDocument/2006/relationships/hyperlink" Target="https://www.mohfw.gov.in/pdf/GuidelinesonrationaluseofPersonalProtectiveEquipment.pdf" TargetMode="External" /><Relationship Id="rId2" Type="http://schemas.openxmlformats.org/officeDocument/2006/relationships/audio" Target="../media/audio1.bin" /><Relationship Id="rId1" Type="http://schemas.openxmlformats.org/officeDocument/2006/relationships/slideLayout" Target="../slideLayouts/slideLayout2.xml" /><Relationship Id="rId6" Type="http://schemas.openxmlformats.org/officeDocument/2006/relationships/hyperlink" Target="https://www.shponline.co.uk/ppe-personal-protective-equipment/" TargetMode="External" /><Relationship Id="rId5" Type="http://schemas.openxmlformats.org/officeDocument/2006/relationships/hyperlink" Target="https://www.businesswire.com/news/home/20160905005103/en/Top-9-Vendors-Personal-Protective-Equipment-Market" TargetMode="External" /><Relationship Id="rId4" Type="http://schemas.openxmlformats.org/officeDocument/2006/relationships/hyperlink" Target="https://www.ncbi.nlm.nih.gov/pmc/articles/PMC4791533/" TargetMode="External" /></Relationships>
</file>

<file path=ppt/slides/_rels/slide3.xml.rels><?xml version="1.0" encoding="UTF-8" standalone="yes"?>
<Relationships xmlns="http://schemas.openxmlformats.org/package/2006/relationships"><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 /><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audio" Target="../media/audio1.bin"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audio" Target="../media/audio1.bin"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solidFill>
                  <a:srgbClr val="7030A0"/>
                </a:solidFill>
                <a:latin typeface="Algerian" pitchFamily="82" charset="0"/>
                <a:hlinkClick r:id="rId3"/>
              </a:rPr>
              <a:t>Personal Protective Equipment (PPE) and </a:t>
            </a:r>
            <a:r>
              <a:rPr lang="en-US" b="1" dirty="0" err="1">
                <a:solidFill>
                  <a:srgbClr val="7030A0"/>
                </a:solidFill>
                <a:latin typeface="Algerian" pitchFamily="82" charset="0"/>
                <a:hlinkClick r:id="rId3"/>
              </a:rPr>
              <a:t>coronavirus</a:t>
            </a:r>
            <a:br>
              <a:rPr lang="en-US" dirty="0"/>
            </a:br>
            <a:endParaRPr lang="en-US" dirty="0"/>
          </a:p>
        </p:txBody>
      </p:sp>
      <p:sp>
        <p:nvSpPr>
          <p:cNvPr id="3" name="Subtitle 2"/>
          <p:cNvSpPr>
            <a:spLocks noGrp="1"/>
          </p:cNvSpPr>
          <p:nvPr>
            <p:ph type="subTitle"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z="1800" b="1" dirty="0">
                <a:solidFill>
                  <a:srgbClr val="FF0000"/>
                </a:solidFill>
              </a:rPr>
              <a:t>https://mmdsscientific.com</a:t>
            </a:r>
          </a:p>
        </p:txBody>
      </p:sp>
      <p:sp>
        <p:nvSpPr>
          <p:cNvPr id="5" name="TextBox 4">
            <a:extLst>
              <a:ext uri="{FF2B5EF4-FFF2-40B4-BE49-F238E27FC236}">
                <a16:creationId xmlns:a16="http://schemas.microsoft.com/office/drawing/2014/main" id="{69CADC95-EE32-7C42-8EC6-D20BD802DA80}"/>
              </a:ext>
            </a:extLst>
          </p:cNvPr>
          <p:cNvSpPr txBox="1"/>
          <p:nvPr/>
        </p:nvSpPr>
        <p:spPr>
          <a:xfrm>
            <a:off x="3657600" y="2514600"/>
            <a:ext cx="1828800" cy="1828800"/>
          </a:xfrm>
          <a:prstGeom prst="rect">
            <a:avLst/>
          </a:prstGeom>
          <a:noFill/>
        </p:spPr>
        <p:txBody>
          <a:bodyPr wrap="square" rtlCol="0">
            <a:spAutoFit/>
          </a:bodyPr>
          <a:lstStyle/>
          <a:p>
            <a:pPr algn="l"/>
            <a:endParaRPr lang="en-US"/>
          </a:p>
        </p:txBody>
      </p:sp>
    </p:spTree>
  </p:cSld>
  <p:clrMapOvr>
    <a:masterClrMapping/>
  </p:clrMapOvr>
  <p:transition advClick="0" advTm="6661">
    <p:wipe dir="d"/>
    <p:sndAc>
      <p:stSnd>
        <p:snd r:embed="rId2" name="wind.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09600"/>
            <a:ext cx="8229600" cy="5943600"/>
          </a:xfrm>
        </p:spPr>
        <p:txBody>
          <a:bodyPr>
            <a:normAutofit fontScale="25000" lnSpcReduction="20000"/>
          </a:bodyPr>
          <a:lstStyle/>
          <a:p>
            <a:pPr>
              <a:buNone/>
            </a:pPr>
            <a:endParaRPr lang="en-US" b="1" dirty="0"/>
          </a:p>
          <a:p>
            <a:pPr>
              <a:buNone/>
            </a:pPr>
            <a:r>
              <a:rPr lang="en-US" sz="6200" dirty="0"/>
              <a:t>       </a:t>
            </a:r>
            <a:r>
              <a:rPr lang="en-US" sz="8000" dirty="0"/>
              <a:t>The basic raw materials typically used for disposable isolation gowns are various forms of synthetic fibers (e.g. polypropylene, polyester, polyethylene). Fabrics can be engineered to achieve desired properties by using particular fiber types, bonding processes, and fabric finishes (chemical or physical treatments).</a:t>
            </a:r>
          </a:p>
          <a:p>
            <a:pPr>
              <a:buNone/>
            </a:pPr>
            <a:endParaRPr lang="en-US" sz="8000" dirty="0"/>
          </a:p>
          <a:p>
            <a:r>
              <a:rPr lang="en-US" sz="8000" dirty="0"/>
              <a:t>Reusable (multi-use) gowns are laundered after each use. Reusable isolation gowns are typically made of 100% cotton, 100% polyester, or polyester/cotton blends. These fabrics are tightly woven plain weave fabrics that are chemically finished and may be pressed through rollers to enhance the liquid barrier properties. Reusable garments generally can be used for 50 or more washing and drying cycles.</a:t>
            </a:r>
          </a:p>
          <a:p>
            <a:endParaRPr lang="en-US" sz="8000" dirty="0"/>
          </a:p>
          <a:p>
            <a:r>
              <a:rPr lang="en-US" sz="8000" dirty="0" err="1"/>
              <a:t>Flourocarbon</a:t>
            </a:r>
            <a:r>
              <a:rPr lang="en-US" sz="8000" dirty="0"/>
              <a:t>-based finishes provide a fabric that is water resistant, but can be susceptible to penetration due to pressure increase or penetration by liquids of low surface tension, such as isopropyl alcohol </a:t>
            </a:r>
            <a:endParaRPr lang="en-US" sz="8000" b="1" dirty="0"/>
          </a:p>
          <a:p>
            <a:pPr>
              <a:buNone/>
            </a:pPr>
            <a:endParaRPr lang="en-US" sz="8000" b="1" dirty="0"/>
          </a:p>
          <a:p>
            <a:pPr>
              <a:buNone/>
            </a:pPr>
            <a:r>
              <a:rPr lang="en-US" sz="8000" b="1" dirty="0"/>
              <a:t>Gowns Types:</a:t>
            </a:r>
          </a:p>
          <a:p>
            <a:r>
              <a:rPr lang="en-US" sz="8000" dirty="0"/>
              <a:t>Sterile gowns. </a:t>
            </a:r>
          </a:p>
          <a:p>
            <a:r>
              <a:rPr lang="en-US" sz="8000" dirty="0"/>
              <a:t> Non-sterile gowns – sometimes referred to as Isolation gowns. </a:t>
            </a:r>
          </a:p>
          <a:p>
            <a:r>
              <a:rPr lang="en-US" sz="8000" dirty="0"/>
              <a:t>Thumb-looped aprons.</a:t>
            </a:r>
          </a:p>
          <a:p>
            <a:endParaRPr lang="en-US" dirty="0"/>
          </a:p>
        </p:txBody>
      </p:sp>
      <p:sp>
        <p:nvSpPr>
          <p:cNvPr id="5" name="Footer Placeholder 4"/>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a:t>Sterile single use surgical gowns used to cover the wearer whilst in an operating theatre or environment.</a:t>
            </a:r>
            <a:br>
              <a:rPr lang="en-US" sz="2000" b="1" dirty="0"/>
            </a:br>
            <a:endParaRPr lang="en-US" sz="2000" dirty="0"/>
          </a:p>
        </p:txBody>
      </p:sp>
      <p:graphicFrame>
        <p:nvGraphicFramePr>
          <p:cNvPr id="5" name="Content Placeholder 4"/>
          <p:cNvGraphicFramePr>
            <a:graphicFrameLocks noGrp="1"/>
          </p:cNvGraphicFramePr>
          <p:nvPr>
            <p:ph idx="1"/>
          </p:nvPr>
        </p:nvGraphicFramePr>
        <p:xfrm>
          <a:off x="457200" y="990599"/>
          <a:ext cx="8229600" cy="3352801"/>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780260">
                <a:tc>
                  <a:txBody>
                    <a:bodyPr/>
                    <a:lstStyle/>
                    <a:p>
                      <a:r>
                        <a:rPr lang="en-US" dirty="0"/>
                        <a:t>Type of gown </a:t>
                      </a:r>
                    </a:p>
                  </a:txBody>
                  <a:tcPr/>
                </a:tc>
                <a:tc>
                  <a:txBody>
                    <a:bodyPr/>
                    <a:lstStyle/>
                    <a:p>
                      <a:r>
                        <a:rPr lang="en-US" dirty="0"/>
                        <a:t>Hydrostatic pressure</a:t>
                      </a:r>
                    </a:p>
                  </a:txBody>
                  <a:tcPr/>
                </a:tc>
                <a:tc>
                  <a:txBody>
                    <a:bodyPr/>
                    <a:lstStyle/>
                    <a:p>
                      <a:r>
                        <a:rPr lang="en-US" dirty="0"/>
                        <a:t>Guidance for use/ comments </a:t>
                      </a:r>
                    </a:p>
                  </a:txBody>
                  <a:tcPr/>
                </a:tc>
                <a:extLst>
                  <a:ext uri="{0D108BD9-81ED-4DB2-BD59-A6C34878D82A}">
                    <a16:rowId xmlns:a16="http://schemas.microsoft.com/office/drawing/2014/main" val="10000"/>
                  </a:ext>
                </a:extLst>
              </a:tr>
              <a:tr h="897244">
                <a:tc>
                  <a:txBody>
                    <a:bodyPr/>
                    <a:lstStyle/>
                    <a:p>
                      <a:r>
                        <a:rPr lang="en-US" b="1" dirty="0"/>
                        <a:t>Standard </a:t>
                      </a:r>
                      <a:r>
                        <a:rPr lang="en-US" b="1" dirty="0" err="1"/>
                        <a:t>Lite</a:t>
                      </a:r>
                      <a:r>
                        <a:rPr lang="en-US" b="1" dirty="0"/>
                        <a:t> </a:t>
                      </a:r>
                    </a:p>
                  </a:txBody>
                  <a:tcPr/>
                </a:tc>
                <a:tc>
                  <a:txBody>
                    <a:bodyPr/>
                    <a:lstStyle/>
                    <a:p>
                      <a:r>
                        <a:rPr lang="en-US" b="1" dirty="0"/>
                        <a:t>&gt;20cm H2O</a:t>
                      </a:r>
                    </a:p>
                  </a:txBody>
                  <a:tcPr/>
                </a:tc>
                <a:tc>
                  <a:txBody>
                    <a:bodyPr/>
                    <a:lstStyle/>
                    <a:p>
                      <a:r>
                        <a:rPr lang="en-US" b="1" dirty="0"/>
                        <a:t>Minimal pressure as stated in standard EN13795: 2019</a:t>
                      </a:r>
                    </a:p>
                  </a:txBody>
                  <a:tcPr/>
                </a:tc>
                <a:extLst>
                  <a:ext uri="{0D108BD9-81ED-4DB2-BD59-A6C34878D82A}">
                    <a16:rowId xmlns:a16="http://schemas.microsoft.com/office/drawing/2014/main" val="10001"/>
                  </a:ext>
                </a:extLst>
              </a:tr>
              <a:tr h="483387">
                <a:tc>
                  <a:txBody>
                    <a:bodyPr/>
                    <a:lstStyle/>
                    <a:p>
                      <a:r>
                        <a:rPr lang="en-US" b="1" dirty="0"/>
                        <a:t>Standard </a:t>
                      </a:r>
                    </a:p>
                  </a:txBody>
                  <a:tcPr/>
                </a:tc>
                <a:tc>
                  <a:txBody>
                    <a:bodyPr/>
                    <a:lstStyle/>
                    <a:p>
                      <a:r>
                        <a:rPr lang="en-US" b="1" dirty="0"/>
                        <a:t>&gt;50cm H2O </a:t>
                      </a:r>
                    </a:p>
                  </a:txBody>
                  <a:tcPr/>
                </a:tc>
                <a:tc>
                  <a:txBody>
                    <a:bodyPr/>
                    <a:lstStyle/>
                    <a:p>
                      <a:r>
                        <a:rPr lang="en-US" b="1" dirty="0"/>
                        <a:t>Minimal exposure to fluids</a:t>
                      </a:r>
                    </a:p>
                  </a:txBody>
                  <a:tcPr/>
                </a:tc>
                <a:extLst>
                  <a:ext uri="{0D108BD9-81ED-4DB2-BD59-A6C34878D82A}">
                    <a16:rowId xmlns:a16="http://schemas.microsoft.com/office/drawing/2014/main" val="10002"/>
                  </a:ext>
                </a:extLst>
              </a:tr>
              <a:tr h="1191910">
                <a:tc>
                  <a:txBody>
                    <a:bodyPr/>
                    <a:lstStyle/>
                    <a:p>
                      <a:r>
                        <a:rPr lang="en-US" b="1" dirty="0"/>
                        <a:t>Standard High performance </a:t>
                      </a:r>
                    </a:p>
                  </a:txBody>
                  <a:tcPr/>
                </a:tc>
                <a:tc>
                  <a:txBody>
                    <a:bodyPr/>
                    <a:lstStyle/>
                    <a:p>
                      <a:r>
                        <a:rPr lang="en-US" b="1" dirty="0"/>
                        <a:t>&gt;100cm H2O </a:t>
                      </a:r>
                    </a:p>
                  </a:txBody>
                  <a:tcPr/>
                </a:tc>
                <a:tc>
                  <a:txBody>
                    <a:bodyPr/>
                    <a:lstStyle/>
                    <a:p>
                      <a:r>
                        <a:rPr lang="en-US" b="1" dirty="0"/>
                        <a:t>Potential risk of low levels of fluids for a limited period in all areas </a:t>
                      </a:r>
                    </a:p>
                  </a:txBody>
                  <a:tcPr/>
                </a:tc>
                <a:extLst>
                  <a:ext uri="{0D108BD9-81ED-4DB2-BD59-A6C34878D82A}">
                    <a16:rowId xmlns:a16="http://schemas.microsoft.com/office/drawing/2014/main" val="10003"/>
                  </a:ext>
                </a:extLst>
              </a:tr>
            </a:tbl>
          </a:graphicData>
        </a:graphic>
      </p:graphicFrame>
      <p:sp>
        <p:nvSpPr>
          <p:cNvPr id="7" name="Footer Placeholder 6"/>
          <p:cNvSpPr>
            <a:spLocks noGrp="1"/>
          </p:cNvSpPr>
          <p:nvPr>
            <p:ph type="ftr" sz="quarter" idx="11"/>
          </p:nvPr>
        </p:nvSpPr>
        <p:spPr>
          <a:xfrm>
            <a:off x="3124200" y="6356350"/>
            <a:ext cx="2895600" cy="501650"/>
          </a:xfrm>
        </p:spPr>
        <p:txBody>
          <a:bodyPr/>
          <a:lstStyle/>
          <a:p>
            <a:r>
              <a:rPr lang="en-US" sz="1800" b="1" dirty="0">
                <a:solidFill>
                  <a:srgbClr val="FF0000"/>
                </a:solidFill>
              </a:rPr>
              <a:t>https://mmdsscientific.com</a:t>
            </a:r>
          </a:p>
        </p:txBody>
      </p:sp>
      <p:sp>
        <p:nvSpPr>
          <p:cNvPr id="6" name="Rectangle 5"/>
          <p:cNvSpPr/>
          <p:nvPr/>
        </p:nvSpPr>
        <p:spPr>
          <a:xfrm>
            <a:off x="457200" y="4495800"/>
            <a:ext cx="8229600" cy="2308324"/>
          </a:xfrm>
          <a:prstGeom prst="rect">
            <a:avLst/>
          </a:prstGeom>
        </p:spPr>
        <p:txBody>
          <a:bodyPr wrap="square">
            <a:spAutoFit/>
          </a:bodyPr>
          <a:lstStyle/>
          <a:p>
            <a:r>
              <a:rPr lang="en-US" b="1" dirty="0"/>
              <a:t>All products in this Lot must comply with the following: ● Must be supplied sterile; ● Must be single use; ● Must be latex free; ● Must be individually packaged; ● Must contain within the packaging a sterile field to open the gown onto. ● Must be folded with the inside facing outward and the collar visible, the wearer must be able to don the gown without touching the patient facing side; ● Contain 2 absorbent hand towels placed on the top of the gown upon opening with a minimum size of 30cm by 40cm; ● Be anti-static; ● Tie lengths on the inside of the gown must be between 35cm and 50cm (+/- 10%);</a:t>
            </a:r>
          </a:p>
        </p:txBody>
      </p:sp>
    </p:spTree>
  </p:cSld>
  <p:clrMapOvr>
    <a:masterClrMapping/>
  </p:clrMapOvr>
  <p:transition advClick="0" advTm="6661">
    <p:wipe dir="d"/>
    <p:sndAc>
      <p:stSnd>
        <p:snd r:embed="rId2" name="wind.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09600"/>
            <a:ext cx="7772400" cy="646331"/>
          </a:xfrm>
          <a:prstGeom prst="rect">
            <a:avLst/>
          </a:prstGeom>
        </p:spPr>
        <p:txBody>
          <a:bodyPr wrap="square">
            <a:spAutoFit/>
          </a:bodyPr>
          <a:lstStyle/>
          <a:p>
            <a:r>
              <a:rPr lang="en-US" dirty="0"/>
              <a:t>Non-Sterile Gowns or Isolation gowns are used for procedures that do not require a sterile product. </a:t>
            </a:r>
          </a:p>
        </p:txBody>
      </p:sp>
      <p:graphicFrame>
        <p:nvGraphicFramePr>
          <p:cNvPr id="3" name="Table 2"/>
          <p:cNvGraphicFramePr>
            <a:graphicFrameLocks noGrp="1"/>
          </p:cNvGraphicFramePr>
          <p:nvPr/>
        </p:nvGraphicFramePr>
        <p:xfrm>
          <a:off x="838200" y="1397000"/>
          <a:ext cx="7543800" cy="256032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514600">
                  <a:extLst>
                    <a:ext uri="{9D8B030D-6E8A-4147-A177-3AD203B41FA5}">
                      <a16:colId xmlns:a16="http://schemas.microsoft.com/office/drawing/2014/main" val="20002"/>
                    </a:ext>
                  </a:extLst>
                </a:gridCol>
              </a:tblGrid>
              <a:tr h="450850">
                <a:tc>
                  <a:txBody>
                    <a:bodyPr/>
                    <a:lstStyle/>
                    <a:p>
                      <a:r>
                        <a:rPr lang="en-US" dirty="0"/>
                        <a:t>Type of gown </a:t>
                      </a:r>
                    </a:p>
                  </a:txBody>
                  <a:tcPr/>
                </a:tc>
                <a:tc>
                  <a:txBody>
                    <a:bodyPr/>
                    <a:lstStyle/>
                    <a:p>
                      <a:r>
                        <a:rPr lang="en-US" dirty="0"/>
                        <a:t>Hydrostatic pressure </a:t>
                      </a:r>
                    </a:p>
                  </a:txBody>
                  <a:tcPr/>
                </a:tc>
                <a:tc>
                  <a:txBody>
                    <a:bodyPr/>
                    <a:lstStyle/>
                    <a:p>
                      <a:r>
                        <a:rPr lang="en-US" dirty="0"/>
                        <a:t>Guidance for use/ comments</a:t>
                      </a:r>
                    </a:p>
                  </a:txBody>
                  <a:tcPr/>
                </a:tc>
                <a:extLst>
                  <a:ext uri="{0D108BD9-81ED-4DB2-BD59-A6C34878D82A}">
                    <a16:rowId xmlns:a16="http://schemas.microsoft.com/office/drawing/2014/main" val="10000"/>
                  </a:ext>
                </a:extLst>
              </a:tr>
              <a:tr h="450850">
                <a:tc>
                  <a:txBody>
                    <a:bodyPr/>
                    <a:lstStyle/>
                    <a:p>
                      <a:r>
                        <a:rPr lang="en-US" b="1" dirty="0"/>
                        <a:t>Fluid resistant isolation gown</a:t>
                      </a:r>
                    </a:p>
                  </a:txBody>
                  <a:tcPr/>
                </a:tc>
                <a:tc>
                  <a:txBody>
                    <a:bodyPr/>
                    <a:lstStyle/>
                    <a:p>
                      <a:r>
                        <a:rPr lang="en-US" b="1" dirty="0"/>
                        <a:t>&gt;20cm H2O – 28.4cm H2O</a:t>
                      </a:r>
                    </a:p>
                  </a:txBody>
                  <a:tcPr/>
                </a:tc>
                <a:tc>
                  <a:txBody>
                    <a:bodyPr/>
                    <a:lstStyle/>
                    <a:p>
                      <a:r>
                        <a:rPr lang="en-US" b="1" dirty="0"/>
                        <a:t>Low exposure to fluids </a:t>
                      </a:r>
                    </a:p>
                  </a:txBody>
                  <a:tcPr/>
                </a:tc>
                <a:extLst>
                  <a:ext uri="{0D108BD9-81ED-4DB2-BD59-A6C34878D82A}">
                    <a16:rowId xmlns:a16="http://schemas.microsoft.com/office/drawing/2014/main" val="10001"/>
                  </a:ext>
                </a:extLst>
              </a:tr>
              <a:tr h="450850">
                <a:tc>
                  <a:txBody>
                    <a:bodyPr/>
                    <a:lstStyle/>
                    <a:p>
                      <a:r>
                        <a:rPr lang="en-US" b="1" dirty="0"/>
                        <a:t>Fluid resistant isolation gown</a:t>
                      </a:r>
                    </a:p>
                  </a:txBody>
                  <a:tcPr/>
                </a:tc>
                <a:tc>
                  <a:txBody>
                    <a:bodyPr/>
                    <a:lstStyle/>
                    <a:p>
                      <a:r>
                        <a:rPr lang="en-US" b="1" dirty="0"/>
                        <a:t>&gt;57.3cm H2O</a:t>
                      </a:r>
                    </a:p>
                  </a:txBody>
                  <a:tcPr/>
                </a:tc>
                <a:tc>
                  <a:txBody>
                    <a:bodyPr/>
                    <a:lstStyle/>
                    <a:p>
                      <a:r>
                        <a:rPr lang="en-US" b="1" dirty="0"/>
                        <a:t>Medium exposure to fluids</a:t>
                      </a:r>
                    </a:p>
                  </a:txBody>
                  <a:tcPr/>
                </a:tc>
                <a:extLst>
                  <a:ext uri="{0D108BD9-81ED-4DB2-BD59-A6C34878D82A}">
                    <a16:rowId xmlns:a16="http://schemas.microsoft.com/office/drawing/2014/main" val="10002"/>
                  </a:ext>
                </a:extLst>
              </a:tr>
              <a:tr h="450850">
                <a:tc>
                  <a:txBody>
                    <a:bodyPr/>
                    <a:lstStyle/>
                    <a:p>
                      <a:r>
                        <a:rPr lang="en-US" b="1" dirty="0"/>
                        <a:t>Impervious Isolation gown </a:t>
                      </a:r>
                    </a:p>
                  </a:txBody>
                  <a:tcPr/>
                </a:tc>
                <a:tc>
                  <a:txBody>
                    <a:bodyPr/>
                    <a:lstStyle/>
                    <a:p>
                      <a:r>
                        <a:rPr lang="en-US" b="1" dirty="0"/>
                        <a:t>&gt;91cm H2O </a:t>
                      </a:r>
                    </a:p>
                  </a:txBody>
                  <a:tcPr/>
                </a:tc>
                <a:tc>
                  <a:txBody>
                    <a:bodyPr/>
                    <a:lstStyle/>
                    <a:p>
                      <a:r>
                        <a:rPr lang="en-US" b="1" dirty="0"/>
                        <a:t>High exposure to fluids</a:t>
                      </a:r>
                    </a:p>
                  </a:txBody>
                  <a:tcPr/>
                </a:tc>
                <a:extLst>
                  <a:ext uri="{0D108BD9-81ED-4DB2-BD59-A6C34878D82A}">
                    <a16:rowId xmlns:a16="http://schemas.microsoft.com/office/drawing/2014/main" val="10003"/>
                  </a:ext>
                </a:extLst>
              </a:tr>
            </a:tbl>
          </a:graphicData>
        </a:graphic>
      </p:graphicFrame>
      <p:sp>
        <p:nvSpPr>
          <p:cNvPr id="4" name="Rectangle 3"/>
          <p:cNvSpPr/>
          <p:nvPr/>
        </p:nvSpPr>
        <p:spPr>
          <a:xfrm rot="10800000" flipV="1">
            <a:off x="762000" y="4128530"/>
            <a:ext cx="8001000" cy="2031325"/>
          </a:xfrm>
          <a:prstGeom prst="rect">
            <a:avLst/>
          </a:prstGeom>
        </p:spPr>
        <p:txBody>
          <a:bodyPr wrap="square">
            <a:spAutoFit/>
          </a:bodyPr>
          <a:lstStyle/>
          <a:p>
            <a:r>
              <a:rPr lang="en-US" b="1" dirty="0"/>
              <a:t>All products in this Lot must comply with the following: ● Must be single use; ● Must be latex free; ● Be anti-static; ● Must be low </a:t>
            </a:r>
            <a:r>
              <a:rPr lang="en-US" b="1" dirty="0" err="1"/>
              <a:t>linting</a:t>
            </a:r>
            <a:r>
              <a:rPr lang="en-US" b="1" dirty="0"/>
              <a:t>; ● Be fire resistant; ● Cuffs must be knitted and attached to the gown via </a:t>
            </a:r>
            <a:r>
              <a:rPr lang="en-US" b="1" dirty="0" err="1"/>
              <a:t>overlock</a:t>
            </a:r>
            <a:r>
              <a:rPr lang="en-US" b="1" dirty="0"/>
              <a:t> stitching; ● Seams to be welded; ● Tie lengths on the inside of the gown must be between 35cm and 50 cm (+/-10%); ● Tie lengths on the outside of the gown must be between 35cm and 75cm (+/-10%) to prevent them touching the floor when being worn; and ● Must be available in sizes M, L, XL, XXL as a minimum.</a:t>
            </a:r>
          </a:p>
        </p:txBody>
      </p:sp>
      <p:sp>
        <p:nvSpPr>
          <p:cNvPr id="5" name="Footer Placeholder 4"/>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Shoe Covers</a:t>
            </a:r>
          </a:p>
        </p:txBody>
      </p:sp>
      <p:sp>
        <p:nvSpPr>
          <p:cNvPr id="3" name="Content Placeholder 2"/>
          <p:cNvSpPr>
            <a:spLocks noGrp="1"/>
          </p:cNvSpPr>
          <p:nvPr>
            <p:ph idx="1"/>
          </p:nvPr>
        </p:nvSpPr>
        <p:spPr/>
        <p:txBody>
          <a:bodyPr/>
          <a:lstStyle/>
          <a:p>
            <a:pPr>
              <a:buNone/>
            </a:pPr>
            <a:r>
              <a:rPr lang="en-US" dirty="0"/>
              <a:t>• </a:t>
            </a:r>
            <a:r>
              <a:rPr lang="en-US" sz="2400" b="1" dirty="0"/>
              <a:t>Made up of the same fabric as of coverall </a:t>
            </a:r>
          </a:p>
          <a:p>
            <a:pPr>
              <a:buNone/>
            </a:pPr>
            <a:r>
              <a:rPr lang="en-US" sz="2400" b="1" dirty="0"/>
              <a:t>• Should cover the entire shoe and reach above ankles</a:t>
            </a:r>
          </a:p>
        </p:txBody>
      </p:sp>
      <p:sp>
        <p:nvSpPr>
          <p:cNvPr id="4" name="Footer Placeholder 3"/>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Head covers</a:t>
            </a:r>
          </a:p>
        </p:txBody>
      </p:sp>
      <p:sp>
        <p:nvSpPr>
          <p:cNvPr id="3" name="Content Placeholder 2"/>
          <p:cNvSpPr>
            <a:spLocks noGrp="1"/>
          </p:cNvSpPr>
          <p:nvPr>
            <p:ph idx="1"/>
          </p:nvPr>
        </p:nvSpPr>
        <p:spPr/>
        <p:txBody>
          <a:bodyPr/>
          <a:lstStyle/>
          <a:p>
            <a:r>
              <a:rPr lang="en-US" dirty="0"/>
              <a:t>Coveralls usually cover the head. Those using gowns, should use a head cover that covers the head and neck while providing clinical care for patients. Hair and hair extensions should fit inside the head cover. </a:t>
            </a:r>
          </a:p>
        </p:txBody>
      </p:sp>
      <p:sp>
        <p:nvSpPr>
          <p:cNvPr id="4" name="Footer Placeholder 3"/>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BodyBags</a:t>
            </a:r>
            <a:endParaRPr lang="en-US" dirty="0"/>
          </a:p>
        </p:txBody>
      </p:sp>
      <p:sp>
        <p:nvSpPr>
          <p:cNvPr id="3" name="Content Placeholder 2"/>
          <p:cNvSpPr>
            <a:spLocks noGrp="1"/>
          </p:cNvSpPr>
          <p:nvPr>
            <p:ph idx="1"/>
          </p:nvPr>
        </p:nvSpPr>
        <p:spPr/>
        <p:txBody>
          <a:bodyPr>
            <a:normAutofit lnSpcReduction="10000"/>
          </a:bodyPr>
          <a:lstStyle/>
          <a:p>
            <a:pPr>
              <a:buNone/>
            </a:pPr>
            <a:r>
              <a:rPr lang="en-US" sz="2400" b="1" dirty="0"/>
              <a:t>Specifications </a:t>
            </a:r>
          </a:p>
          <a:p>
            <a:pPr marL="457200" indent="-457200">
              <a:buAutoNum type="arabicParenR"/>
            </a:pPr>
            <a:r>
              <a:rPr lang="en-US" sz="2000" b="1" dirty="0"/>
              <a:t>Impermeable</a:t>
            </a:r>
          </a:p>
          <a:p>
            <a:pPr marL="457200" indent="-457200">
              <a:buAutoNum type="arabicParenR"/>
            </a:pPr>
            <a:r>
              <a:rPr lang="en-US" sz="2000" b="1" dirty="0"/>
              <a:t> 2) Leak proof </a:t>
            </a:r>
          </a:p>
          <a:p>
            <a:pPr marL="457200" indent="-457200">
              <a:buAutoNum type="arabicParenR"/>
            </a:pPr>
            <a:r>
              <a:rPr lang="en-US" sz="2000" b="1" dirty="0"/>
              <a:t>3) Air sealed </a:t>
            </a:r>
          </a:p>
          <a:p>
            <a:pPr marL="457200" indent="-457200">
              <a:buAutoNum type="arabicParenR"/>
            </a:pPr>
            <a:r>
              <a:rPr lang="en-US" sz="2000" b="1" dirty="0"/>
              <a:t>4) Double sealed</a:t>
            </a:r>
          </a:p>
          <a:p>
            <a:pPr marL="457200" indent="-457200">
              <a:buAutoNum type="arabicParenR"/>
            </a:pPr>
            <a:r>
              <a:rPr lang="en-US" sz="2000" b="1" dirty="0"/>
              <a:t> 5) Disposable</a:t>
            </a:r>
          </a:p>
          <a:p>
            <a:pPr marL="457200" indent="-457200">
              <a:buAutoNum type="arabicParenR"/>
            </a:pPr>
            <a:r>
              <a:rPr lang="en-US" sz="2000" b="1" dirty="0"/>
              <a:t> 6) Opaque </a:t>
            </a:r>
          </a:p>
          <a:p>
            <a:pPr marL="457200" indent="-457200">
              <a:buNone/>
            </a:pPr>
            <a:r>
              <a:rPr lang="en-US" sz="2000" b="1" dirty="0"/>
              <a:t>7) White </a:t>
            </a:r>
          </a:p>
          <a:p>
            <a:pPr marL="457200" indent="-457200">
              <a:buNone/>
            </a:pPr>
            <a:r>
              <a:rPr lang="en-US" sz="2000" b="1" dirty="0"/>
              <a:t>8) U shape with Zip </a:t>
            </a:r>
          </a:p>
          <a:p>
            <a:pPr marL="457200" indent="-457200">
              <a:buNone/>
            </a:pPr>
            <a:r>
              <a:rPr lang="en-US" sz="2000" b="1" dirty="0"/>
              <a:t>9) 4/6 grips </a:t>
            </a:r>
          </a:p>
          <a:p>
            <a:pPr marL="457200" indent="-457200">
              <a:buNone/>
            </a:pPr>
            <a:r>
              <a:rPr lang="en-US" sz="2000" b="1" dirty="0"/>
              <a:t>10) Size: 2.2 x 1.2 </a:t>
            </a:r>
            <a:r>
              <a:rPr lang="en-US" sz="2000" b="1" dirty="0" err="1"/>
              <a:t>Mts</a:t>
            </a:r>
            <a:r>
              <a:rPr lang="en-US" sz="2000" b="1" dirty="0"/>
              <a:t> </a:t>
            </a:r>
          </a:p>
          <a:p>
            <a:pPr marL="457200" indent="-457200">
              <a:buNone/>
            </a:pPr>
            <a:r>
              <a:rPr lang="en-US" sz="2000" b="1" dirty="0"/>
              <a:t>11) Standards: a) ISO 16602:2007 b) ISO 16603:2004 c) IS016604:2004 d) ISO/DIS 22611:2003</a:t>
            </a:r>
          </a:p>
        </p:txBody>
      </p:sp>
      <p:sp>
        <p:nvSpPr>
          <p:cNvPr id="4" name="Footer Placeholder 3"/>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ANSELL</a:t>
            </a:r>
          </a:p>
        </p:txBody>
      </p:sp>
      <p:pic>
        <p:nvPicPr>
          <p:cNvPr id="1026" name="Picture 2"/>
          <p:cNvPicPr>
            <a:picLocks noGrp="1" noChangeAspect="1" noChangeArrowheads="1"/>
          </p:cNvPicPr>
          <p:nvPr>
            <p:ph idx="1"/>
          </p:nvPr>
        </p:nvPicPr>
        <p:blipFill>
          <a:blip r:embed="rId3"/>
          <a:srcRect/>
          <a:stretch>
            <a:fillRect/>
          </a:stretch>
        </p:blipFill>
        <p:spPr bwMode="auto">
          <a:xfrm>
            <a:off x="1" y="685800"/>
            <a:ext cx="3657600" cy="4682248"/>
          </a:xfrm>
          <a:prstGeom prst="rect">
            <a:avLst/>
          </a:prstGeom>
          <a:noFill/>
          <a:ln w="9525">
            <a:noFill/>
            <a:miter lim="800000"/>
            <a:headEnd/>
            <a:tailEnd/>
          </a:ln>
          <a:effectLst/>
        </p:spPr>
      </p:pic>
      <p:sp>
        <p:nvSpPr>
          <p:cNvPr id="6" name="Footer Placeholder 5"/>
          <p:cNvSpPr>
            <a:spLocks noGrp="1"/>
          </p:cNvSpPr>
          <p:nvPr>
            <p:ph type="ftr" sz="quarter" idx="11"/>
          </p:nvPr>
        </p:nvSpPr>
        <p:spPr/>
        <p:txBody>
          <a:bodyPr/>
          <a:lstStyle/>
          <a:p>
            <a:r>
              <a:rPr lang="en-US" sz="1800" b="1" dirty="0">
                <a:solidFill>
                  <a:srgbClr val="FF0000"/>
                </a:solidFill>
              </a:rPr>
              <a:t>https://mmdsscientific.com</a:t>
            </a:r>
          </a:p>
        </p:txBody>
      </p:sp>
      <p:sp>
        <p:nvSpPr>
          <p:cNvPr id="4" name="Rectangle 3"/>
          <p:cNvSpPr/>
          <p:nvPr/>
        </p:nvSpPr>
        <p:spPr>
          <a:xfrm>
            <a:off x="3200400" y="3429000"/>
            <a:ext cx="5715000" cy="2554545"/>
          </a:xfrm>
          <a:prstGeom prst="rect">
            <a:avLst/>
          </a:prstGeom>
        </p:spPr>
        <p:txBody>
          <a:bodyPr wrap="square">
            <a:spAutoFit/>
          </a:bodyPr>
          <a:lstStyle/>
          <a:p>
            <a:r>
              <a:rPr lang="en-US" sz="1600" cap="all" dirty="0" err="1"/>
              <a:t>pRODUCT</a:t>
            </a:r>
            <a:r>
              <a:rPr lang="en-US" sz="1600" cap="all" dirty="0"/>
              <a:t> COLOR   WHITE</a:t>
            </a:r>
          </a:p>
          <a:p>
            <a:r>
              <a:rPr lang="en-US" sz="1600" cap="all" dirty="0"/>
              <a:t>ELASTIC ANKLEYES</a:t>
            </a:r>
          </a:p>
          <a:p>
            <a:r>
              <a:rPr lang="en-US" sz="1600" cap="all" dirty="0"/>
              <a:t>ELASTIC WRISTYES</a:t>
            </a:r>
          </a:p>
          <a:p>
            <a:r>
              <a:rPr lang="en-US" sz="1600" cap="all" dirty="0"/>
              <a:t>TIE CLOSURE TYPEZIPPER</a:t>
            </a:r>
          </a:p>
          <a:p>
            <a:r>
              <a:rPr lang="en-US" sz="1600" cap="all" dirty="0"/>
              <a:t>CONSTRUCTIONBOUND SEAMS WITH SINGLE NEEDLE STITCHING</a:t>
            </a:r>
          </a:p>
          <a:p>
            <a:r>
              <a:rPr lang="en-US" sz="1600" cap="all" dirty="0"/>
              <a:t>CLEANROOM CLASSCLASS 10/ISO 4 &amp; EU GMP GRADE A</a:t>
            </a:r>
          </a:p>
          <a:p>
            <a:r>
              <a:rPr lang="en-US" sz="1600" cap="all" dirty="0"/>
              <a:t>PARTICLE SHEDDING HELMKE DRUMTEST≥ 0.5</a:t>
            </a:r>
            <a:r>
              <a:rPr lang="el-GR" sz="1600" cap="all" dirty="0"/>
              <a:t>Μ</a:t>
            </a:r>
            <a:r>
              <a:rPr lang="en-US" sz="1600" cap="all" dirty="0"/>
              <a:t>M (COUNTS/MIN) &lt;2000</a:t>
            </a:r>
          </a:p>
          <a:p>
            <a:r>
              <a:rPr lang="en-US" sz="1600" cap="all" dirty="0"/>
              <a:t>STERILEYES</a:t>
            </a:r>
          </a:p>
          <a:p>
            <a:r>
              <a:rPr lang="en-US" sz="1600" cap="all" dirty="0"/>
              <a:t>STERILITY ASSURANCE LEVEL10</a:t>
            </a:r>
            <a:r>
              <a:rPr lang="en-US" sz="1600" cap="all" baseline="30000" dirty="0"/>
              <a:t>-6</a:t>
            </a:r>
            <a:endParaRPr lang="en-US" sz="1600" cap="all" dirty="0"/>
          </a:p>
        </p:txBody>
      </p:sp>
      <p:sp>
        <p:nvSpPr>
          <p:cNvPr id="5" name="Rectangle 4"/>
          <p:cNvSpPr/>
          <p:nvPr/>
        </p:nvSpPr>
        <p:spPr>
          <a:xfrm>
            <a:off x="3429000" y="1371600"/>
            <a:ext cx="4953000" cy="1754326"/>
          </a:xfrm>
          <a:prstGeom prst="rect">
            <a:avLst/>
          </a:prstGeom>
        </p:spPr>
        <p:txBody>
          <a:bodyPr wrap="square">
            <a:spAutoFit/>
          </a:bodyPr>
          <a:lstStyle/>
          <a:p>
            <a:r>
              <a:rPr lang="en-US" cap="all" dirty="0"/>
              <a:t>KEY FEATURES AND BENEFITS</a:t>
            </a:r>
          </a:p>
          <a:p>
            <a:r>
              <a:rPr lang="en-US" dirty="0" err="1"/>
              <a:t>Elasticated</a:t>
            </a:r>
            <a:r>
              <a:rPr lang="en-US" dirty="0"/>
              <a:t> back, hood, cuffs and ankles</a:t>
            </a:r>
          </a:p>
          <a:p>
            <a:r>
              <a:rPr lang="en-US" dirty="0"/>
              <a:t>Foot-loop to aid smooth closure of zip</a:t>
            </a:r>
          </a:p>
          <a:p>
            <a:r>
              <a:rPr lang="en-US" dirty="0"/>
              <a:t>Thumb loops to ensure a secure hold</a:t>
            </a:r>
          </a:p>
          <a:p>
            <a:r>
              <a:rPr lang="en-US" dirty="0"/>
              <a:t>Quick release press stud tabs for aseptic donning</a:t>
            </a:r>
          </a:p>
          <a:p>
            <a:r>
              <a:rPr lang="en-US" dirty="0"/>
              <a:t>Low-</a:t>
            </a:r>
            <a:r>
              <a:rPr lang="en-US" dirty="0" err="1"/>
              <a:t>linting</a:t>
            </a:r>
            <a:r>
              <a:rPr lang="en-US" dirty="0"/>
              <a:t> </a:t>
            </a:r>
            <a:r>
              <a:rPr lang="en-US" dirty="0" err="1"/>
              <a:t>CleanTough</a:t>
            </a:r>
            <a:r>
              <a:rPr lang="en-US" dirty="0"/>
              <a:t> material</a:t>
            </a:r>
          </a:p>
        </p:txBody>
      </p:sp>
    </p:spTree>
  </p:cSld>
  <p:clrMapOvr>
    <a:masterClrMapping/>
  </p:clrMapOvr>
  <p:transition advClick="0" advTm="6661">
    <p:wipe dir="d"/>
    <p:sndAc>
      <p:stSnd>
        <p:snd r:embed="rId2" name="wind.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3M</a:t>
            </a:r>
          </a:p>
        </p:txBody>
      </p:sp>
      <p:pic>
        <p:nvPicPr>
          <p:cNvPr id="4" name="Content Placeholder 3" descr="ppe-kit-500x500 3m.jpg"/>
          <p:cNvPicPr>
            <a:picLocks noGrp="1" noChangeAspect="1"/>
          </p:cNvPicPr>
          <p:nvPr>
            <p:ph idx="1"/>
          </p:nvPr>
        </p:nvPicPr>
        <p:blipFill>
          <a:blip r:embed="rId3"/>
          <a:stretch>
            <a:fillRect/>
          </a:stretch>
        </p:blipFill>
        <p:spPr>
          <a:xfrm>
            <a:off x="457200" y="1447800"/>
            <a:ext cx="8001000" cy="4953000"/>
          </a:xfrm>
        </p:spPr>
      </p:pic>
      <p:sp>
        <p:nvSpPr>
          <p:cNvPr id="5" name="Footer Placeholder 4"/>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Honeywell</a:t>
            </a:r>
            <a:endParaRPr lang="en-US" dirty="0"/>
          </a:p>
        </p:txBody>
      </p:sp>
      <p:pic>
        <p:nvPicPr>
          <p:cNvPr id="4" name="Content Placeholder 3" descr="hwell 2 ppe.jpg"/>
          <p:cNvPicPr>
            <a:picLocks noGrp="1" noChangeAspect="1"/>
          </p:cNvPicPr>
          <p:nvPr>
            <p:ph idx="1"/>
          </p:nvPr>
        </p:nvPicPr>
        <p:blipFill>
          <a:blip r:embed="rId3"/>
          <a:stretch>
            <a:fillRect/>
          </a:stretch>
        </p:blipFill>
        <p:spPr>
          <a:xfrm>
            <a:off x="457200" y="1371600"/>
            <a:ext cx="4876800" cy="5181599"/>
          </a:xfrm>
        </p:spPr>
      </p:pic>
      <p:sp>
        <p:nvSpPr>
          <p:cNvPr id="6" name="Footer Placeholder 5"/>
          <p:cNvSpPr>
            <a:spLocks noGrp="1"/>
          </p:cNvSpPr>
          <p:nvPr>
            <p:ph type="ftr" sz="quarter" idx="11"/>
          </p:nvPr>
        </p:nvSpPr>
        <p:spPr>
          <a:xfrm>
            <a:off x="3581400" y="6248400"/>
            <a:ext cx="3733800" cy="473075"/>
          </a:xfrm>
        </p:spPr>
        <p:txBody>
          <a:bodyPr/>
          <a:lstStyle/>
          <a:p>
            <a:r>
              <a:rPr lang="en-US" sz="1800" b="1" dirty="0">
                <a:solidFill>
                  <a:srgbClr val="FF0000"/>
                </a:solidFill>
              </a:rPr>
              <a:t>https://mmdsscientific.com</a:t>
            </a:r>
          </a:p>
        </p:txBody>
      </p:sp>
      <p:pic>
        <p:nvPicPr>
          <p:cNvPr id="5" name="Picture 4" descr="howell  ppe.jpg"/>
          <p:cNvPicPr>
            <a:picLocks noChangeAspect="1"/>
          </p:cNvPicPr>
          <p:nvPr/>
        </p:nvPicPr>
        <p:blipFill>
          <a:blip r:embed="rId4"/>
          <a:stretch>
            <a:fillRect/>
          </a:stretch>
        </p:blipFill>
        <p:spPr>
          <a:xfrm>
            <a:off x="4724400" y="2286000"/>
            <a:ext cx="4419600" cy="3657600"/>
          </a:xfrm>
          <a:prstGeom prst="rect">
            <a:avLst/>
          </a:prstGeom>
        </p:spPr>
      </p:pic>
    </p:spTree>
  </p:cSld>
  <p:clrMapOvr>
    <a:masterClrMapping/>
  </p:clrMapOvr>
  <p:transition advClick="0" advTm="6661">
    <p:wipe dir="d"/>
    <p:sndAc>
      <p:stSnd>
        <p:snd r:embed="rId2" name="wind.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DuPont</a:t>
            </a:r>
            <a:endParaRPr lang="en-US" dirty="0"/>
          </a:p>
        </p:txBody>
      </p:sp>
      <p:pic>
        <p:nvPicPr>
          <p:cNvPr id="4" name="Content Placeholder 3" descr="du  ppe.jpg"/>
          <p:cNvPicPr>
            <a:picLocks noGrp="1" noChangeAspect="1"/>
          </p:cNvPicPr>
          <p:nvPr>
            <p:ph idx="1"/>
          </p:nvPr>
        </p:nvPicPr>
        <p:blipFill>
          <a:blip r:embed="rId3"/>
          <a:stretch>
            <a:fillRect/>
          </a:stretch>
        </p:blipFill>
        <p:spPr>
          <a:xfrm>
            <a:off x="381000" y="1295400"/>
            <a:ext cx="8153400" cy="5181599"/>
          </a:xfrm>
        </p:spPr>
      </p:pic>
      <p:sp>
        <p:nvSpPr>
          <p:cNvPr id="5" name="Footer Placeholder 4"/>
          <p:cNvSpPr>
            <a:spLocks noGrp="1"/>
          </p:cNvSpPr>
          <p:nvPr>
            <p:ph type="ftr" sz="quarter" idx="11"/>
          </p:nvPr>
        </p:nvSpPr>
        <p:spPr>
          <a:xfrm>
            <a:off x="3124200" y="6356350"/>
            <a:ext cx="3048000" cy="501650"/>
          </a:xfrm>
        </p:spPr>
        <p:txBody>
          <a:bodyPr/>
          <a:lstStyle/>
          <a:p>
            <a:r>
              <a:rPr lang="en-US" sz="16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a:t>Personal Protective Equipments (PPEs) are protective gears designed to safeguard the health of workers by minimizing the exposure to a biological agent. </a:t>
            </a:r>
          </a:p>
          <a:p>
            <a:r>
              <a:rPr lang="en-US" sz="2400" b="1" dirty="0"/>
              <a:t>Healthcare workers rely on personal protective equipment to protect themselves and their patients from being infected and infecting others.</a:t>
            </a:r>
          </a:p>
          <a:p>
            <a:r>
              <a:rPr lang="en-US" sz="2400" b="1" dirty="0"/>
              <a:t>Components of PPE: </a:t>
            </a:r>
          </a:p>
          <a:p>
            <a:pPr>
              <a:buNone/>
            </a:pPr>
            <a:r>
              <a:rPr lang="en-US" sz="2400" b="1" dirty="0"/>
              <a:t>             Components of PPE are goggles, face-shield, mask, gloves, coverall/gowns (with or without aprons), head cover and shoe cover.</a:t>
            </a:r>
          </a:p>
        </p:txBody>
      </p:sp>
      <p:sp>
        <p:nvSpPr>
          <p:cNvPr id="4" name="Footer Placeholder 3"/>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Lindström</a:t>
            </a:r>
            <a:r>
              <a:rPr lang="en-US" b="1" dirty="0"/>
              <a:t> Group</a:t>
            </a:r>
            <a:endParaRPr lang="en-US" dirty="0"/>
          </a:p>
        </p:txBody>
      </p:sp>
      <p:pic>
        <p:nvPicPr>
          <p:cNvPr id="4" name="Content Placeholder 3" descr="Lindström Group ppe.png"/>
          <p:cNvPicPr>
            <a:picLocks noGrp="1" noChangeAspect="1"/>
          </p:cNvPicPr>
          <p:nvPr>
            <p:ph idx="1"/>
          </p:nvPr>
        </p:nvPicPr>
        <p:blipFill>
          <a:blip r:embed="rId3"/>
          <a:stretch>
            <a:fillRect/>
          </a:stretch>
        </p:blipFill>
        <p:spPr>
          <a:xfrm>
            <a:off x="2667000" y="1958181"/>
            <a:ext cx="3810000" cy="3810000"/>
          </a:xfrm>
        </p:spPr>
      </p:pic>
      <p:sp>
        <p:nvSpPr>
          <p:cNvPr id="5" name="Footer Placeholder 4"/>
          <p:cNvSpPr>
            <a:spLocks noGrp="1"/>
          </p:cNvSpPr>
          <p:nvPr>
            <p:ph type="ftr" sz="quarter" idx="11"/>
          </p:nvPr>
        </p:nvSpPr>
        <p:spPr>
          <a:xfrm>
            <a:off x="3124200" y="6356350"/>
            <a:ext cx="2895600" cy="501650"/>
          </a:xfrm>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rograd 2500.jpg"/>
          <p:cNvPicPr>
            <a:picLocks noGrp="1" noChangeAspect="1"/>
          </p:cNvPicPr>
          <p:nvPr>
            <p:ph idx="1"/>
          </p:nvPr>
        </p:nvPicPr>
        <p:blipFill>
          <a:blip r:embed="rId3"/>
          <a:stretch>
            <a:fillRect/>
          </a:stretch>
        </p:blipFill>
        <p:spPr>
          <a:xfrm>
            <a:off x="0" y="228600"/>
            <a:ext cx="9144000" cy="6172200"/>
          </a:xfrm>
        </p:spPr>
      </p:pic>
      <p:sp>
        <p:nvSpPr>
          <p:cNvPr id="5" name="Footer Placeholder 4"/>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UVEX 4B</a:t>
            </a:r>
          </a:p>
        </p:txBody>
      </p:sp>
      <p:pic>
        <p:nvPicPr>
          <p:cNvPr id="6" name="Content Placeholder 5" descr="98375_2160x2160.jpg"/>
          <p:cNvPicPr>
            <a:picLocks noGrp="1" noChangeAspect="1"/>
          </p:cNvPicPr>
          <p:nvPr>
            <p:ph idx="1"/>
          </p:nvPr>
        </p:nvPicPr>
        <p:blipFill>
          <a:blip r:embed="rId3"/>
          <a:stretch>
            <a:fillRect/>
          </a:stretch>
        </p:blipFill>
        <p:spPr>
          <a:xfrm>
            <a:off x="228600" y="1295400"/>
            <a:ext cx="4525963" cy="5334000"/>
          </a:xfrm>
        </p:spPr>
      </p:pic>
      <p:sp>
        <p:nvSpPr>
          <p:cNvPr id="12" name="Footer Placeholder 11"/>
          <p:cNvSpPr>
            <a:spLocks noGrp="1"/>
          </p:cNvSpPr>
          <p:nvPr>
            <p:ph type="ftr" sz="quarter" idx="11"/>
          </p:nvPr>
        </p:nvSpPr>
        <p:spPr/>
        <p:txBody>
          <a:bodyPr/>
          <a:lstStyle/>
          <a:p>
            <a:r>
              <a:rPr lang="en-US" sz="1800" b="1" dirty="0">
                <a:solidFill>
                  <a:srgbClr val="FF0000"/>
                </a:solidFill>
              </a:rPr>
              <a:t>https://mmdsscientific.com</a:t>
            </a:r>
          </a:p>
        </p:txBody>
      </p:sp>
      <p:sp>
        <p:nvSpPr>
          <p:cNvPr id="9" name="Rectangle 8"/>
          <p:cNvSpPr/>
          <p:nvPr/>
        </p:nvSpPr>
        <p:spPr>
          <a:xfrm>
            <a:off x="3962400" y="1524000"/>
            <a:ext cx="4419600" cy="2031325"/>
          </a:xfrm>
          <a:prstGeom prst="rect">
            <a:avLst/>
          </a:prstGeom>
        </p:spPr>
        <p:txBody>
          <a:bodyPr wrap="square">
            <a:spAutoFit/>
          </a:bodyPr>
          <a:lstStyle/>
          <a:p>
            <a:r>
              <a:rPr lang="en-US" b="1" dirty="0" err="1"/>
              <a:t>uvex</a:t>
            </a:r>
            <a:r>
              <a:rPr lang="en-US" b="1" dirty="0"/>
              <a:t> 4B chemical protection suit</a:t>
            </a:r>
          </a:p>
          <a:p>
            <a:r>
              <a:rPr lang="en-US" dirty="0"/>
              <a:t>article number: 98375</a:t>
            </a:r>
          </a:p>
          <a:p>
            <a:r>
              <a:rPr lang="en-US" dirty="0"/>
              <a:t>type 4B (5/6) chemical protection, particle-tight and spray-tight</a:t>
            </a:r>
          </a:p>
          <a:p>
            <a:r>
              <a:rPr lang="en-US" dirty="0"/>
              <a:t>Polypropylene non woven laminated with Polyethylene film</a:t>
            </a:r>
          </a:p>
          <a:p>
            <a:r>
              <a:rPr lang="en-US" dirty="0" err="1"/>
              <a:t>colour</a:t>
            </a:r>
            <a:r>
              <a:rPr lang="en-US" dirty="0"/>
              <a:t>: white, orange</a:t>
            </a:r>
          </a:p>
        </p:txBody>
      </p:sp>
      <p:pic>
        <p:nvPicPr>
          <p:cNvPr id="10" name="Picture 9" descr="csm_uvex_technology_ewo_4b.jpg"/>
          <p:cNvPicPr>
            <a:picLocks noChangeAspect="1"/>
          </p:cNvPicPr>
          <p:nvPr/>
        </p:nvPicPr>
        <p:blipFill>
          <a:blip r:embed="rId4"/>
          <a:stretch>
            <a:fillRect/>
          </a:stretch>
        </p:blipFill>
        <p:spPr>
          <a:xfrm>
            <a:off x="4648200" y="3581400"/>
            <a:ext cx="4191000" cy="2984500"/>
          </a:xfrm>
          <a:prstGeom prst="rect">
            <a:avLst/>
          </a:prstGeom>
        </p:spPr>
      </p:pic>
    </p:spTree>
  </p:cSld>
  <p:clrMapOvr>
    <a:masterClrMapping/>
  </p:clrMapOvr>
  <p:transition advClick="0" advTm="6661">
    <p:wipe dir="d"/>
    <p:sndAc>
      <p:stSnd>
        <p:snd r:embed="rId2" name="wind.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3m Reusable PPE Kit</a:t>
            </a:r>
          </a:p>
        </p:txBody>
      </p:sp>
      <p:pic>
        <p:nvPicPr>
          <p:cNvPr id="4" name="Content Placeholder 3" descr="3m-reusable-paintshop-coverall-50425-500x500.jpg"/>
          <p:cNvPicPr>
            <a:picLocks noGrp="1" noChangeAspect="1"/>
          </p:cNvPicPr>
          <p:nvPr>
            <p:ph idx="1"/>
          </p:nvPr>
        </p:nvPicPr>
        <p:blipFill>
          <a:blip r:embed="rId3"/>
          <a:stretch>
            <a:fillRect/>
          </a:stretch>
        </p:blipFill>
        <p:spPr>
          <a:xfrm>
            <a:off x="2667000" y="1958181"/>
            <a:ext cx="3810000" cy="3810000"/>
          </a:xfrm>
        </p:spPr>
      </p:pic>
      <p:sp>
        <p:nvSpPr>
          <p:cNvPr id="5" name="Footer Placeholder 4"/>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WHO_coverall_comparison_table-page-0012.jpg"/>
          <p:cNvPicPr>
            <a:picLocks noGrp="1" noChangeAspect="1"/>
          </p:cNvPicPr>
          <p:nvPr>
            <p:ph idx="1"/>
          </p:nvPr>
        </p:nvPicPr>
        <p:blipFill>
          <a:blip r:embed="rId3"/>
          <a:stretch>
            <a:fillRect/>
          </a:stretch>
        </p:blipFill>
        <p:spPr>
          <a:xfrm>
            <a:off x="228601" y="0"/>
            <a:ext cx="8686800" cy="6553200"/>
          </a:xfrm>
        </p:spPr>
      </p:pic>
      <p:sp>
        <p:nvSpPr>
          <p:cNvPr id="7" name="Footer Placeholder 6"/>
          <p:cNvSpPr>
            <a:spLocks noGrp="1"/>
          </p:cNvSpPr>
          <p:nvPr>
            <p:ph type="ftr" sz="quarter" idx="11"/>
          </p:nvPr>
        </p:nvSpPr>
        <p:spPr>
          <a:xfrm>
            <a:off x="1676400" y="6248400"/>
            <a:ext cx="2895600" cy="609600"/>
          </a:xfrm>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br>
              <a:rPr lang="en-US" dirty="0"/>
            </a:br>
            <a:endParaRPr lang="en-US" dirty="0"/>
          </a:p>
        </p:txBody>
      </p:sp>
      <p:sp>
        <p:nvSpPr>
          <p:cNvPr id="3" name="Content Placeholder 2"/>
          <p:cNvSpPr>
            <a:spLocks noGrp="1"/>
          </p:cNvSpPr>
          <p:nvPr>
            <p:ph idx="1"/>
          </p:nvPr>
        </p:nvSpPr>
        <p:spPr>
          <a:xfrm>
            <a:off x="228600" y="1219200"/>
            <a:ext cx="8610600" cy="4906963"/>
          </a:xfrm>
        </p:spPr>
        <p:txBody>
          <a:bodyPr>
            <a:normAutofit/>
          </a:bodyPr>
          <a:lstStyle/>
          <a:p>
            <a:r>
              <a:rPr lang="en-US" sz="1800" dirty="0">
                <a:hlinkClick r:id="rId3"/>
              </a:rPr>
              <a:t>https://www.who.int/medical_devices/WHO_coverall_comparison_table.pdf?ua=1</a:t>
            </a:r>
            <a:endParaRPr lang="en-US" sz="1800" dirty="0"/>
          </a:p>
          <a:p>
            <a:r>
              <a:rPr lang="en-US" sz="1800" dirty="0">
                <a:hlinkClick r:id="rId4"/>
              </a:rPr>
              <a:t>https://www.ncbi.nlm.nih.gov/pmc/articles/PMC4791533/</a:t>
            </a:r>
            <a:endParaRPr lang="en-US" sz="1800" dirty="0"/>
          </a:p>
          <a:p>
            <a:r>
              <a:rPr lang="en-US" sz="1800" dirty="0">
                <a:hlinkClick r:id="rId5"/>
              </a:rPr>
              <a:t>https://www.businesswire.com/news/home/20160905005103/en/Top-9-Vendors-Personal-Protective-Equipment-Market</a:t>
            </a:r>
            <a:endParaRPr lang="en-US" sz="1800" dirty="0"/>
          </a:p>
          <a:p>
            <a:r>
              <a:rPr lang="en-US" sz="1800" dirty="0">
                <a:hlinkClick r:id="rId6"/>
              </a:rPr>
              <a:t>https://www.shponline.co.uk/ppe-personal-protective-equipment/</a:t>
            </a:r>
            <a:endParaRPr lang="en-US" sz="1800" dirty="0"/>
          </a:p>
          <a:p>
            <a:r>
              <a:rPr lang="en-US" sz="1800" dirty="0">
                <a:hlinkClick r:id="rId7"/>
              </a:rPr>
              <a:t>https://www.mohfw.gov.in/pdf/GuidelinesonrationaluseofPersonalProtectiveEquipment.pdf</a:t>
            </a:r>
            <a:endParaRPr lang="en-US" sz="1800" dirty="0"/>
          </a:p>
          <a:p>
            <a:r>
              <a:rPr lang="en-US" sz="1800" dirty="0">
                <a:hlinkClick r:id="rId8"/>
              </a:rPr>
              <a:t>https://www.uvex-safety.com/en/products/protective-clothing-and-workwear/7291/uvex-4b-chemical-protection-suit/</a:t>
            </a:r>
            <a:endParaRPr lang="en-US" sz="1800" dirty="0"/>
          </a:p>
          <a:p>
            <a:endParaRPr lang="en-US" sz="1800" dirty="0"/>
          </a:p>
          <a:p>
            <a:pPr>
              <a:buNone/>
            </a:pPr>
            <a:r>
              <a:rPr lang="en-US" sz="1800" dirty="0"/>
              <a:t>  </a:t>
            </a:r>
          </a:p>
        </p:txBody>
      </p:sp>
      <p:sp>
        <p:nvSpPr>
          <p:cNvPr id="4" name="Footer Placeholder 3"/>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PPE categories</a:t>
            </a:r>
          </a:p>
        </p:txBody>
      </p:sp>
      <p:graphicFrame>
        <p:nvGraphicFramePr>
          <p:cNvPr id="4" name="Content Placeholder 3"/>
          <p:cNvGraphicFramePr>
            <a:graphicFrameLocks noGrp="1"/>
          </p:cNvGraphicFramePr>
          <p:nvPr>
            <p:ph idx="1"/>
          </p:nvPr>
        </p:nvGraphicFramePr>
        <p:xfrm>
          <a:off x="457200" y="1143001"/>
          <a:ext cx="8153400" cy="54864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908344">
                <a:tc>
                  <a:txBody>
                    <a:bodyPr/>
                    <a:lstStyle/>
                    <a:p>
                      <a:r>
                        <a:rPr lang="en-US" dirty="0"/>
                        <a:t>PPE Category</a:t>
                      </a:r>
                    </a:p>
                  </a:txBody>
                  <a:tcPr/>
                </a:tc>
                <a:tc>
                  <a:txBody>
                    <a:bodyPr/>
                    <a:lstStyle/>
                    <a:p>
                      <a:r>
                        <a:rPr lang="en-US" dirty="0"/>
                        <a:t>Category Description</a:t>
                      </a:r>
                    </a:p>
                  </a:txBody>
                  <a:tcPr/>
                </a:tc>
                <a:tc>
                  <a:txBody>
                    <a:bodyPr/>
                    <a:lstStyle/>
                    <a:p>
                      <a:r>
                        <a:rPr lang="en-US" dirty="0"/>
                        <a:t>Above-the-neck PPE Product Examples</a:t>
                      </a:r>
                    </a:p>
                  </a:txBody>
                  <a:tcPr/>
                </a:tc>
                <a:extLst>
                  <a:ext uri="{0D108BD9-81ED-4DB2-BD59-A6C34878D82A}">
                    <a16:rowId xmlns:a16="http://schemas.microsoft.com/office/drawing/2014/main" val="10000"/>
                  </a:ext>
                </a:extLst>
              </a:tr>
              <a:tr h="1090013">
                <a:tc>
                  <a:txBody>
                    <a:bodyPr/>
                    <a:lstStyle/>
                    <a:p>
                      <a:r>
                        <a:rPr lang="en-US" dirty="0"/>
                        <a:t>Category I</a:t>
                      </a:r>
                    </a:p>
                  </a:txBody>
                  <a:tcPr/>
                </a:tc>
                <a:tc>
                  <a:txBody>
                    <a:bodyPr/>
                    <a:lstStyle/>
                    <a:p>
                      <a:r>
                        <a:rPr lang="en-US" dirty="0"/>
                        <a:t>Simple PPE (PPE designed to protect users against minimal risks) </a:t>
                      </a:r>
                    </a:p>
                  </a:txBody>
                  <a:tcPr/>
                </a:tc>
                <a:tc>
                  <a:txBody>
                    <a:bodyPr/>
                    <a:lstStyle/>
                    <a:p>
                      <a:r>
                        <a:rPr lang="en-US" dirty="0"/>
                        <a:t>Sweatbands Cold Weather Hood System Sun Capes </a:t>
                      </a:r>
                    </a:p>
                  </a:txBody>
                  <a:tcPr/>
                </a:tc>
                <a:extLst>
                  <a:ext uri="{0D108BD9-81ED-4DB2-BD59-A6C34878D82A}">
                    <a16:rowId xmlns:a16="http://schemas.microsoft.com/office/drawing/2014/main" val="10001"/>
                  </a:ext>
                </a:extLst>
              </a:tr>
              <a:tr h="1090013">
                <a:tc>
                  <a:txBody>
                    <a:bodyPr/>
                    <a:lstStyle/>
                    <a:p>
                      <a:r>
                        <a:rPr lang="en-US" dirty="0"/>
                        <a:t>Category II</a:t>
                      </a:r>
                    </a:p>
                  </a:txBody>
                  <a:tcPr/>
                </a:tc>
                <a:tc>
                  <a:txBody>
                    <a:bodyPr/>
                    <a:lstStyle/>
                    <a:p>
                      <a:r>
                        <a:rPr lang="en-US" dirty="0"/>
                        <a:t>Intermediate PPE (PPE not covered within category I or III) </a:t>
                      </a:r>
                    </a:p>
                  </a:txBody>
                  <a:tcPr/>
                </a:tc>
                <a:tc>
                  <a:txBody>
                    <a:bodyPr/>
                    <a:lstStyle/>
                    <a:p>
                      <a:r>
                        <a:rPr lang="en-US" dirty="0"/>
                        <a:t>Safety spectacles Industrial helmets Bump caps</a:t>
                      </a:r>
                    </a:p>
                  </a:txBody>
                  <a:tcPr/>
                </a:tc>
                <a:extLst>
                  <a:ext uri="{0D108BD9-81ED-4DB2-BD59-A6C34878D82A}">
                    <a16:rowId xmlns:a16="http://schemas.microsoft.com/office/drawing/2014/main" val="10002"/>
                  </a:ext>
                </a:extLst>
              </a:tr>
              <a:tr h="2398030">
                <a:tc>
                  <a:txBody>
                    <a:bodyPr/>
                    <a:lstStyle/>
                    <a:p>
                      <a:r>
                        <a:rPr lang="en-US" dirty="0"/>
                        <a:t>Category III </a:t>
                      </a:r>
                    </a:p>
                  </a:txBody>
                  <a:tcPr/>
                </a:tc>
                <a:tc>
                  <a:txBody>
                    <a:bodyPr/>
                    <a:lstStyle/>
                    <a:p>
                      <a:r>
                        <a:rPr lang="en-US" dirty="0"/>
                        <a:t>Complex PPE (PPE falling under this category includes exclusively the risks that may cause very serious consequences such as death or irreversible damage to health)</a:t>
                      </a:r>
                    </a:p>
                  </a:txBody>
                  <a:tcPr/>
                </a:tc>
                <a:tc>
                  <a:txBody>
                    <a:bodyPr/>
                    <a:lstStyle/>
                    <a:p>
                      <a:r>
                        <a:rPr lang="en-US" dirty="0"/>
                        <a:t>Respiratory PPE Industrial helmets claiming Molten Metal and Electrical Resistance(EU) 2016/425 PPE Regulation change: Hearing Protection</a:t>
                      </a:r>
                    </a:p>
                  </a:txBody>
                  <a:tcPr/>
                </a:tc>
                <a:extLst>
                  <a:ext uri="{0D108BD9-81ED-4DB2-BD59-A6C34878D82A}">
                    <a16:rowId xmlns:a16="http://schemas.microsoft.com/office/drawing/2014/main" val="10003"/>
                  </a:ext>
                </a:extLst>
              </a:tr>
            </a:tbl>
          </a:graphicData>
        </a:graphic>
      </p:graphicFrame>
      <p:sp>
        <p:nvSpPr>
          <p:cNvPr id="5" name="Footer Placeholder 4"/>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Gloves</a:t>
            </a:r>
          </a:p>
        </p:txBody>
      </p:sp>
      <p:sp>
        <p:nvSpPr>
          <p:cNvPr id="3" name="Content Placeholder 2"/>
          <p:cNvSpPr>
            <a:spLocks noGrp="1"/>
          </p:cNvSpPr>
          <p:nvPr>
            <p:ph idx="1"/>
          </p:nvPr>
        </p:nvSpPr>
        <p:spPr/>
        <p:txBody>
          <a:bodyPr>
            <a:normAutofit/>
          </a:bodyPr>
          <a:lstStyle/>
          <a:p>
            <a:r>
              <a:rPr lang="en-US" sz="2400" b="1" dirty="0" err="1"/>
              <a:t>Nitrile</a:t>
            </a:r>
            <a:r>
              <a:rPr lang="en-US" sz="2400" b="1" dirty="0"/>
              <a:t>  gloves are preferred over latex gloves because they resist chemicals, including certain disinfectants such as chlorine. There is a high rate of allergies to latex and contact allergic dermatitis among health workers. However, if </a:t>
            </a:r>
            <a:r>
              <a:rPr lang="en-US" sz="2400" b="1" dirty="0" err="1"/>
              <a:t>nitrile</a:t>
            </a:r>
            <a:r>
              <a:rPr lang="en-US" sz="2400" b="1" dirty="0"/>
              <a:t> gloves are not available, latex gloves can be used. </a:t>
            </a:r>
            <a:r>
              <a:rPr lang="en-US" sz="2400" b="1" dirty="0" err="1"/>
              <a:t>Nonpowdered</a:t>
            </a:r>
            <a:r>
              <a:rPr lang="en-US" sz="2400" b="1" dirty="0"/>
              <a:t> gloves are preferred to powdered gloves.</a:t>
            </a:r>
          </a:p>
        </p:txBody>
      </p:sp>
      <p:sp>
        <p:nvSpPr>
          <p:cNvPr id="4" name="Footer Placeholder 3"/>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 GLOVES</a:t>
            </a:r>
          </a:p>
        </p:txBody>
      </p:sp>
      <p:sp>
        <p:nvSpPr>
          <p:cNvPr id="3" name="Content Placeholder 2"/>
          <p:cNvSpPr>
            <a:spLocks noGrp="1"/>
          </p:cNvSpPr>
          <p:nvPr>
            <p:ph idx="1"/>
          </p:nvPr>
        </p:nvSpPr>
        <p:spPr>
          <a:xfrm>
            <a:off x="457200" y="1371600"/>
            <a:ext cx="8229600" cy="5181600"/>
          </a:xfrm>
        </p:spPr>
        <p:txBody>
          <a:bodyPr>
            <a:normAutofit fontScale="85000" lnSpcReduction="20000"/>
          </a:bodyPr>
          <a:lstStyle/>
          <a:p>
            <a:r>
              <a:rPr lang="en-US" dirty="0"/>
              <a:t> </a:t>
            </a:r>
            <a:r>
              <a:rPr lang="en-US" sz="2600" dirty="0"/>
              <a:t>The specification is for the non-sterile and sterile gloves examination gloves made from </a:t>
            </a:r>
            <a:r>
              <a:rPr lang="en-US" sz="2600" dirty="0" err="1"/>
              <a:t>nitrile</a:t>
            </a:r>
            <a:r>
              <a:rPr lang="en-US" sz="2600" dirty="0"/>
              <a:t>, vinyl, latex, or any other suitable material. </a:t>
            </a:r>
          </a:p>
          <a:p>
            <a:r>
              <a:rPr lang="en-US" sz="2600" dirty="0"/>
              <a:t>Must be </a:t>
            </a:r>
            <a:r>
              <a:rPr lang="en-US" sz="2600" dirty="0" err="1"/>
              <a:t>miniumum</a:t>
            </a:r>
            <a:r>
              <a:rPr lang="en-US" sz="2600" dirty="0"/>
              <a:t> of</a:t>
            </a:r>
          </a:p>
          <a:p>
            <a:endParaRPr lang="en-US" dirty="0"/>
          </a:p>
          <a:p>
            <a:endParaRPr lang="en-US" dirty="0"/>
          </a:p>
          <a:p>
            <a:r>
              <a:rPr lang="en-US" dirty="0"/>
              <a:t> </a:t>
            </a:r>
          </a:p>
          <a:p>
            <a:endParaRPr lang="en-US" dirty="0"/>
          </a:p>
          <a:p>
            <a:endParaRPr lang="en-US" dirty="0"/>
          </a:p>
          <a:p>
            <a:r>
              <a:rPr lang="en-US" dirty="0"/>
              <a:t>  </a:t>
            </a:r>
            <a:r>
              <a:rPr lang="en-US" sz="2600" dirty="0"/>
              <a:t>All products must be powder free.</a:t>
            </a:r>
          </a:p>
          <a:p>
            <a:r>
              <a:rPr lang="en-US" sz="2600" dirty="0"/>
              <a:t>  All products must have a shelf life of at least 3 years from date of  manufacture and 2 years on delivery.</a:t>
            </a:r>
          </a:p>
          <a:p>
            <a:r>
              <a:rPr lang="en-US" sz="2600" dirty="0"/>
              <a:t> The inner glove box should fit neatly into a standard size glove dispensing unit</a:t>
            </a:r>
          </a:p>
        </p:txBody>
      </p:sp>
      <p:sp>
        <p:nvSpPr>
          <p:cNvPr id="6" name="Footer Placeholder 5"/>
          <p:cNvSpPr>
            <a:spLocks noGrp="1"/>
          </p:cNvSpPr>
          <p:nvPr>
            <p:ph type="ftr" sz="quarter" idx="11"/>
          </p:nvPr>
        </p:nvSpPr>
        <p:spPr/>
        <p:txBody>
          <a:bodyPr/>
          <a:lstStyle/>
          <a:p>
            <a:r>
              <a:rPr lang="en-US" sz="1800" b="1" dirty="0">
                <a:solidFill>
                  <a:srgbClr val="FF0000"/>
                </a:solidFill>
              </a:rPr>
              <a:t>https://mmdsscientific.com</a:t>
            </a:r>
          </a:p>
        </p:txBody>
      </p:sp>
      <p:graphicFrame>
        <p:nvGraphicFramePr>
          <p:cNvPr id="5" name="Table 4"/>
          <p:cNvGraphicFramePr>
            <a:graphicFrameLocks noGrp="1"/>
          </p:cNvGraphicFramePr>
          <p:nvPr/>
        </p:nvGraphicFramePr>
        <p:xfrm>
          <a:off x="1143000" y="2667000"/>
          <a:ext cx="7391400" cy="1828800"/>
        </p:xfrm>
        <a:graphic>
          <a:graphicData uri="http://schemas.openxmlformats.org/drawingml/2006/table">
            <a:tbl>
              <a:tblPr firstRow="1" bandRow="1">
                <a:tableStyleId>{5C22544A-7EE6-4342-B048-85BDC9FD1C3A}</a:tableStyleId>
              </a:tblPr>
              <a:tblGrid>
                <a:gridCol w="2463800">
                  <a:extLst>
                    <a:ext uri="{9D8B030D-6E8A-4147-A177-3AD203B41FA5}">
                      <a16:colId xmlns:a16="http://schemas.microsoft.com/office/drawing/2014/main" val="20000"/>
                    </a:ext>
                  </a:extLst>
                </a:gridCol>
                <a:gridCol w="2463800">
                  <a:extLst>
                    <a:ext uri="{9D8B030D-6E8A-4147-A177-3AD203B41FA5}">
                      <a16:colId xmlns:a16="http://schemas.microsoft.com/office/drawing/2014/main" val="20001"/>
                    </a:ext>
                  </a:extLst>
                </a:gridCol>
                <a:gridCol w="2463800">
                  <a:extLst>
                    <a:ext uri="{9D8B030D-6E8A-4147-A177-3AD203B41FA5}">
                      <a16:colId xmlns:a16="http://schemas.microsoft.com/office/drawing/2014/main" val="20002"/>
                    </a:ext>
                  </a:extLst>
                </a:gridCol>
              </a:tblGrid>
              <a:tr h="914400">
                <a:tc>
                  <a:txBody>
                    <a:bodyPr/>
                    <a:lstStyle/>
                    <a:p>
                      <a:endParaRPr lang="en-US" dirty="0"/>
                    </a:p>
                  </a:txBody>
                  <a:tcPr/>
                </a:tc>
                <a:tc>
                  <a:txBody>
                    <a:bodyPr/>
                    <a:lstStyle/>
                    <a:p>
                      <a:r>
                        <a:rPr lang="en-US" dirty="0"/>
                        <a:t>Gloves made of Rubbers (e.g. Latex) </a:t>
                      </a:r>
                    </a:p>
                  </a:txBody>
                  <a:tcPr/>
                </a:tc>
                <a:tc>
                  <a:txBody>
                    <a:bodyPr/>
                    <a:lstStyle/>
                    <a:p>
                      <a:r>
                        <a:rPr lang="en-US" dirty="0"/>
                        <a:t>Gloves made of Thermoplastics (e.g. Vinyl) </a:t>
                      </a:r>
                    </a:p>
                    <a:p>
                      <a:endParaRPr lang="en-US" dirty="0"/>
                    </a:p>
                  </a:txBody>
                  <a:tcPr/>
                </a:tc>
                <a:extLst>
                  <a:ext uri="{0D108BD9-81ED-4DB2-BD59-A6C34878D82A}">
                    <a16:rowId xmlns:a16="http://schemas.microsoft.com/office/drawing/2014/main" val="10000"/>
                  </a:ext>
                </a:extLst>
              </a:tr>
              <a:tr h="571500">
                <a:tc>
                  <a:txBody>
                    <a:bodyPr/>
                    <a:lstStyle/>
                    <a:p>
                      <a:r>
                        <a:rPr lang="en-US" dirty="0"/>
                        <a:t>Force at Break (</a:t>
                      </a:r>
                      <a:r>
                        <a:rPr lang="en-US" dirty="0" err="1"/>
                        <a:t>Newtons</a:t>
                      </a:r>
                      <a:r>
                        <a:rPr lang="en-US" dirty="0"/>
                        <a:t>)</a:t>
                      </a:r>
                    </a:p>
                  </a:txBody>
                  <a:tcPr/>
                </a:tc>
                <a:tc>
                  <a:txBody>
                    <a:bodyPr/>
                    <a:lstStyle/>
                    <a:p>
                      <a:r>
                        <a:rPr lang="en-US" baseline="0" dirty="0"/>
                        <a:t>        </a:t>
                      </a:r>
                      <a:r>
                        <a:rPr lang="en-US" dirty="0"/>
                        <a:t>≥ 6.0</a:t>
                      </a:r>
                    </a:p>
                  </a:txBody>
                  <a:tcPr/>
                </a:tc>
                <a:tc>
                  <a:txBody>
                    <a:bodyPr/>
                    <a:lstStyle/>
                    <a:p>
                      <a:r>
                        <a:rPr lang="en-US" dirty="0"/>
                        <a:t>  ≥ 3.6</a:t>
                      </a:r>
                    </a:p>
                  </a:txBody>
                  <a:tcPr/>
                </a:tc>
                <a:extLst>
                  <a:ext uri="{0D108BD9-81ED-4DB2-BD59-A6C34878D82A}">
                    <a16:rowId xmlns:a16="http://schemas.microsoft.com/office/drawing/2014/main" val="10001"/>
                  </a:ext>
                </a:extLst>
              </a:tr>
            </a:tbl>
          </a:graphicData>
        </a:graphic>
      </p:graphicFrame>
    </p:spTree>
  </p:cSld>
  <p:clrMapOvr>
    <a:masterClrMapping/>
  </p:clrMapOvr>
  <p:transition advClick="0" advTm="6661">
    <p:wipe dir="d"/>
    <p:sndAc>
      <p:stSnd>
        <p:snd r:embed="rId2" name="wind.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Goggles</a:t>
            </a:r>
          </a:p>
        </p:txBody>
      </p:sp>
      <p:sp>
        <p:nvSpPr>
          <p:cNvPr id="3" name="Content Placeholder 2"/>
          <p:cNvSpPr>
            <a:spLocks noGrp="1"/>
          </p:cNvSpPr>
          <p:nvPr>
            <p:ph idx="1"/>
          </p:nvPr>
        </p:nvSpPr>
        <p:spPr/>
        <p:txBody>
          <a:bodyPr>
            <a:normAutofit lnSpcReduction="10000"/>
          </a:bodyPr>
          <a:lstStyle/>
          <a:p>
            <a:r>
              <a:rPr lang="en-US" sz="2000" b="1" dirty="0"/>
              <a:t>With transparent glasses, zero power, </a:t>
            </a:r>
            <a:r>
              <a:rPr lang="en-US" sz="2000" b="1" dirty="0" err="1"/>
              <a:t>wellfitting</a:t>
            </a:r>
            <a:r>
              <a:rPr lang="en-US" sz="2000" b="1" dirty="0"/>
              <a:t>, covered from </a:t>
            </a:r>
            <a:r>
              <a:rPr lang="en-US" sz="2000" b="1" dirty="0" err="1"/>
              <a:t>allsides</a:t>
            </a:r>
            <a:r>
              <a:rPr lang="en-US" sz="2000" b="1" dirty="0"/>
              <a:t> with elastic band/or adjustable holder. </a:t>
            </a:r>
          </a:p>
          <a:p>
            <a:r>
              <a:rPr lang="en-US" sz="2000" b="1" dirty="0"/>
              <a:t>Good seal with the skin of the face </a:t>
            </a:r>
          </a:p>
          <a:p>
            <a:r>
              <a:rPr lang="en-US" sz="2000" b="1" dirty="0"/>
              <a:t>Flexible frame to easily fit </a:t>
            </a:r>
            <a:r>
              <a:rPr lang="en-US" sz="2000" b="1" dirty="0" err="1"/>
              <a:t>allface</a:t>
            </a:r>
            <a:r>
              <a:rPr lang="en-US" sz="2000" b="1" dirty="0"/>
              <a:t> contours without too much pressure </a:t>
            </a:r>
          </a:p>
          <a:p>
            <a:r>
              <a:rPr lang="en-US" sz="2000" b="1" dirty="0"/>
              <a:t> Covers the eyes and the surrounding areas and accommodates for prescription glasses </a:t>
            </a:r>
          </a:p>
          <a:p>
            <a:r>
              <a:rPr lang="en-US" sz="2000" b="1" dirty="0"/>
              <a:t>Fog and scratch resistant </a:t>
            </a:r>
          </a:p>
          <a:p>
            <a:r>
              <a:rPr lang="en-US" sz="2000" b="1" dirty="0"/>
              <a:t>Adjustable band to secure firmly so as not to become loose during clinical activity</a:t>
            </a:r>
          </a:p>
          <a:p>
            <a:r>
              <a:rPr lang="en-US" sz="2000" b="1" dirty="0"/>
              <a:t> Indirect venting to reduce fogging </a:t>
            </a:r>
          </a:p>
          <a:p>
            <a:r>
              <a:rPr lang="en-US" sz="2000" b="1" dirty="0"/>
              <a:t>May be re-usable (provided appropriate </a:t>
            </a:r>
            <a:r>
              <a:rPr lang="en-US" sz="2000" b="1" dirty="0" err="1"/>
              <a:t>arrangementsfor</a:t>
            </a:r>
            <a:r>
              <a:rPr lang="en-US" sz="2000" b="1" dirty="0"/>
              <a:t> decontamination are in place) or disposable </a:t>
            </a:r>
          </a:p>
          <a:p>
            <a:r>
              <a:rPr lang="en-US" sz="2000" b="1" dirty="0"/>
              <a:t> Quality compliant with the below standards, or equivalent: a. EU standard directive 86/686/EEC, EN 166/2002 b. ANSI/SEA Z87.1-2010. </a:t>
            </a:r>
          </a:p>
        </p:txBody>
      </p:sp>
      <p:sp>
        <p:nvSpPr>
          <p:cNvPr id="4" name="Footer Placeholder 3"/>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Face Shield</a:t>
            </a:r>
          </a:p>
        </p:txBody>
      </p:sp>
      <p:sp>
        <p:nvSpPr>
          <p:cNvPr id="3" name="Content Placeholder 2"/>
          <p:cNvSpPr>
            <a:spLocks noGrp="1"/>
          </p:cNvSpPr>
          <p:nvPr>
            <p:ph idx="1"/>
          </p:nvPr>
        </p:nvSpPr>
        <p:spPr/>
        <p:txBody>
          <a:bodyPr>
            <a:normAutofit/>
          </a:bodyPr>
          <a:lstStyle/>
          <a:p>
            <a:r>
              <a:rPr lang="en-US" sz="2400" b="1" dirty="0"/>
              <a:t>Made of clear plastic and provides good visibility to both the wearer and the patient </a:t>
            </a:r>
          </a:p>
          <a:p>
            <a:r>
              <a:rPr lang="en-US" sz="2400" b="1" dirty="0"/>
              <a:t> Adjustable band to attach firmly around the head and </a:t>
            </a:r>
            <a:r>
              <a:rPr lang="en-US" sz="2400" b="1" dirty="0" err="1"/>
              <a:t>fitsnuggly</a:t>
            </a:r>
            <a:r>
              <a:rPr lang="en-US" sz="2400" b="1" dirty="0"/>
              <a:t> against the forehead </a:t>
            </a:r>
          </a:p>
          <a:p>
            <a:r>
              <a:rPr lang="en-US" sz="2400" b="1" dirty="0"/>
              <a:t> Fog resistant (preferable) </a:t>
            </a:r>
          </a:p>
          <a:p>
            <a:r>
              <a:rPr lang="en-US" sz="2400" b="1" dirty="0"/>
              <a:t>Completely covers the sides and length of the face </a:t>
            </a:r>
          </a:p>
          <a:p>
            <a:r>
              <a:rPr lang="en-US" sz="2400" b="1" dirty="0"/>
              <a:t>May be re-usable (made of material which can be cleaned and disinfected) or disposable </a:t>
            </a:r>
          </a:p>
          <a:p>
            <a:r>
              <a:rPr lang="en-US" sz="2400" b="1" dirty="0"/>
              <a:t> Quality compliant with the below standards, or equivalent: a. EU standard directive 86/686/EEC, EN 166/2002 b. ANSI/SEA Z87.1-2010</a:t>
            </a:r>
          </a:p>
        </p:txBody>
      </p:sp>
      <p:sp>
        <p:nvSpPr>
          <p:cNvPr id="4" name="Footer Placeholder 3"/>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Masks</a:t>
            </a:r>
          </a:p>
        </p:txBody>
      </p:sp>
      <p:sp>
        <p:nvSpPr>
          <p:cNvPr id="3" name="Content Placeholder 2"/>
          <p:cNvSpPr>
            <a:spLocks noGrp="1"/>
          </p:cNvSpPr>
          <p:nvPr>
            <p:ph idx="1"/>
          </p:nvPr>
        </p:nvSpPr>
        <p:spPr>
          <a:xfrm>
            <a:off x="457200" y="1219200"/>
            <a:ext cx="8229600" cy="5105400"/>
          </a:xfrm>
        </p:spPr>
        <p:txBody>
          <a:bodyPr>
            <a:normAutofit/>
          </a:bodyPr>
          <a:lstStyle/>
          <a:p>
            <a:r>
              <a:rPr lang="en-US" sz="2400" b="1" dirty="0"/>
              <a:t>The droplet precautions/airborne precautions using masks are crucial while dealing with a suspect or confirmed case of COVID-19/performing aerosol generating procedures.</a:t>
            </a:r>
          </a:p>
          <a:p>
            <a:r>
              <a:rPr lang="en-US" sz="2400" b="1" dirty="0"/>
              <a:t>Two types of masks which are recommended for various categories of personnel working in hospital or community settings, depending upon the work environment: </a:t>
            </a:r>
          </a:p>
          <a:p>
            <a:pPr>
              <a:buNone/>
            </a:pPr>
            <a:r>
              <a:rPr lang="en-US" sz="2400" b="1" dirty="0"/>
              <a:t>         1. Triple layer medical mask </a:t>
            </a:r>
          </a:p>
          <a:p>
            <a:pPr>
              <a:buNone/>
            </a:pPr>
            <a:r>
              <a:rPr lang="en-US" sz="2400" b="1" dirty="0"/>
              <a:t>         2.  Respirator mask:</a:t>
            </a:r>
          </a:p>
          <a:p>
            <a:pPr>
              <a:buNone/>
            </a:pPr>
            <a:r>
              <a:rPr lang="en-US" sz="2400" b="1" dirty="0"/>
              <a:t>               N95, FFP2, </a:t>
            </a:r>
            <a:r>
              <a:rPr lang="en-US" sz="2400" b="1" dirty="0" err="1"/>
              <a:t>unvalved</a:t>
            </a:r>
            <a:r>
              <a:rPr lang="en-US" sz="2400" b="1" dirty="0"/>
              <a:t> FFP2,  </a:t>
            </a:r>
            <a:r>
              <a:rPr lang="en-US" sz="2400" b="1" dirty="0" err="1"/>
              <a:t>valved</a:t>
            </a:r>
            <a:r>
              <a:rPr lang="en-US" sz="2400" b="1" dirty="0"/>
              <a:t>  FFP3, </a:t>
            </a:r>
            <a:r>
              <a:rPr lang="en-US" sz="2400" b="1" dirty="0" err="1"/>
              <a:t>unvalved</a:t>
            </a:r>
            <a:r>
              <a:rPr lang="en-US" sz="2400" b="1" dirty="0"/>
              <a:t>  FFP3 </a:t>
            </a:r>
            <a:r>
              <a:rPr lang="en-US" sz="2400" b="1" dirty="0" err="1"/>
              <a:t>valved</a:t>
            </a:r>
            <a:r>
              <a:rPr lang="en-US" sz="2400" b="1" dirty="0"/>
              <a:t>.</a:t>
            </a:r>
          </a:p>
        </p:txBody>
      </p:sp>
      <p:sp>
        <p:nvSpPr>
          <p:cNvPr id="4" name="Footer Placeholder 3"/>
          <p:cNvSpPr>
            <a:spLocks noGrp="1"/>
          </p:cNvSpPr>
          <p:nvPr>
            <p:ph type="ftr" sz="quarter" idx="11"/>
          </p:nvPr>
        </p:nvSpPr>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dirty="0"/>
              <a:t>Coverall/Gowns</a:t>
            </a:r>
          </a:p>
        </p:txBody>
      </p:sp>
      <p:sp>
        <p:nvSpPr>
          <p:cNvPr id="3" name="Content Placeholder 2"/>
          <p:cNvSpPr>
            <a:spLocks noGrp="1"/>
          </p:cNvSpPr>
          <p:nvPr>
            <p:ph idx="1"/>
          </p:nvPr>
        </p:nvSpPr>
        <p:spPr>
          <a:xfrm>
            <a:off x="228600" y="914400"/>
            <a:ext cx="8686800" cy="5562600"/>
          </a:xfrm>
        </p:spPr>
        <p:txBody>
          <a:bodyPr>
            <a:noAutofit/>
          </a:bodyPr>
          <a:lstStyle/>
          <a:p>
            <a:r>
              <a:rPr lang="en-US" sz="2000" b="1" dirty="0"/>
              <a:t>Coverall/gowns are designed to protect torso of healthcare providers from exposure to virus. </a:t>
            </a:r>
          </a:p>
          <a:p>
            <a:r>
              <a:rPr lang="en-US" sz="2000" dirty="0"/>
              <a:t>Impermeable to blood and body fluids • Single use • Avoid culturally unacceptable colors e.g. black • Light colors are preferable to better detect possible contamination • Thumb/finger loops to anchor sleeves in place • Quality compliant with following standard a. Meets or </a:t>
            </a:r>
            <a:r>
              <a:rPr lang="en-US" sz="2000" dirty="0" err="1"/>
              <a:t>exceedsISO</a:t>
            </a:r>
            <a:r>
              <a:rPr lang="en-US" sz="2000" dirty="0"/>
              <a:t> 16603 class 3 exposure pressure, or equivalent</a:t>
            </a:r>
          </a:p>
          <a:p>
            <a:r>
              <a:rPr lang="en-US" sz="2000" dirty="0"/>
              <a:t>Isolation gowns are generally classified as “</a:t>
            </a:r>
            <a:r>
              <a:rPr lang="en-US" sz="2000" b="1" dirty="0"/>
              <a:t>disposable/single-use” or “reusable/multi-use</a:t>
            </a:r>
            <a:r>
              <a:rPr lang="en-US" sz="2000" dirty="0"/>
              <a:t>”. In the U.S., disposable isolation gowns are used more commonly, while in Europe the share of </a:t>
            </a:r>
            <a:r>
              <a:rPr lang="en-US" sz="2000" dirty="0" err="1"/>
              <a:t>reusables</a:t>
            </a:r>
            <a:r>
              <a:rPr lang="en-US" sz="2000" dirty="0"/>
              <a:t> is larger. Approximately 80% of hospitals in the U.S. use single-use gowns and drapes </a:t>
            </a:r>
          </a:p>
          <a:p>
            <a:r>
              <a:rPr lang="en-US" sz="2000" b="1" dirty="0"/>
              <a:t>Disposable (single-use) </a:t>
            </a:r>
            <a:r>
              <a:rPr lang="en-US" sz="2000" dirty="0"/>
              <a:t>isolation gowns are designed to be discarded after a single use and are typically constructed of nonwoven materials alone or in combination with materials that offer increased protection from liquid penetration, such as plastic films. They can be produced using a variety of nonwoven fiber-bonding technologies (thermal, chemical, or mechanical) to provide integrity and strength rather than the interlocking geometries associated with woven and knitted materials. </a:t>
            </a:r>
          </a:p>
        </p:txBody>
      </p:sp>
      <p:sp>
        <p:nvSpPr>
          <p:cNvPr id="4" name="Footer Placeholder 3"/>
          <p:cNvSpPr>
            <a:spLocks noGrp="1"/>
          </p:cNvSpPr>
          <p:nvPr>
            <p:ph type="ftr" sz="quarter" idx="11"/>
          </p:nvPr>
        </p:nvSpPr>
        <p:spPr>
          <a:xfrm>
            <a:off x="5562600" y="6324600"/>
            <a:ext cx="3200400" cy="533400"/>
          </a:xfrm>
        </p:spPr>
        <p:txBody>
          <a:bodyPr/>
          <a:lstStyle/>
          <a:p>
            <a:r>
              <a:rPr lang="en-US" sz="1800" b="1" dirty="0">
                <a:solidFill>
                  <a:srgbClr val="FF0000"/>
                </a:solidFill>
              </a:rPr>
              <a:t>https://mmdsscientific.com</a:t>
            </a:r>
          </a:p>
        </p:txBody>
      </p:sp>
    </p:spTree>
  </p:cSld>
  <p:clrMapOvr>
    <a:masterClrMapping/>
  </p:clrMapOvr>
  <p:transition advClick="0" advTm="6661">
    <p:wipe dir="d"/>
    <p:sndAc>
      <p:stSnd>
        <p:snd r:embed="rId2" name="wind.wav"/>
      </p:stSnd>
    </p:sndAc>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2503</TotalTime>
  <Words>1726</Words>
  <Application>Microsoft Office PowerPoint</Application>
  <PresentationFormat>On-screen Show (4:3)</PresentationFormat>
  <Paragraphs>182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Personal Protective Equipment (PPE) and coronavirus </vt:lpstr>
      <vt:lpstr>PowerPoint Presentation</vt:lpstr>
      <vt:lpstr>PPE categories</vt:lpstr>
      <vt:lpstr>Gloves</vt:lpstr>
      <vt:lpstr>EXAMINATION GLOVES</vt:lpstr>
      <vt:lpstr>Goggles</vt:lpstr>
      <vt:lpstr>Face Shield</vt:lpstr>
      <vt:lpstr>Masks</vt:lpstr>
      <vt:lpstr>Coverall/Gowns</vt:lpstr>
      <vt:lpstr>PowerPoint Presentation</vt:lpstr>
      <vt:lpstr>Sterile single use surgical gowns used to cover the wearer whilst in an operating theatre or environment. </vt:lpstr>
      <vt:lpstr>PowerPoint Presentation</vt:lpstr>
      <vt:lpstr>Shoe Covers</vt:lpstr>
      <vt:lpstr>Head covers</vt:lpstr>
      <vt:lpstr>BodyBags</vt:lpstr>
      <vt:lpstr>ANSELL</vt:lpstr>
      <vt:lpstr>3M</vt:lpstr>
      <vt:lpstr>Honeywell</vt:lpstr>
      <vt:lpstr>DuPont</vt:lpstr>
      <vt:lpstr>Lindström Group</vt:lpstr>
      <vt:lpstr>PowerPoint Presentation</vt:lpstr>
      <vt:lpstr> UVEX 4B</vt:lpstr>
      <vt:lpstr>3m Reusable PPE Kit</vt:lpstr>
      <vt:lpstr>PowerPoint Presentation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Unknown User</cp:lastModifiedBy>
  <cp:revision>136</cp:revision>
  <dcterms:created xsi:type="dcterms:W3CDTF">2016-12-31T12:15:14Z</dcterms:created>
  <dcterms:modified xsi:type="dcterms:W3CDTF">2020-05-03T19:52:52Z</dcterms:modified>
</cp:coreProperties>
</file>